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5" r:id="rId4"/>
  </p:sldMasterIdLst>
  <p:notesMasterIdLst>
    <p:notesMasterId r:id="rId25"/>
  </p:notesMasterIdLst>
  <p:handoutMasterIdLst>
    <p:handoutMasterId r:id="rId26"/>
  </p:handoutMasterIdLst>
  <p:sldIdLst>
    <p:sldId id="278" r:id="rId5"/>
    <p:sldId id="282" r:id="rId6"/>
    <p:sldId id="293" r:id="rId7"/>
    <p:sldId id="286" r:id="rId8"/>
    <p:sldId id="295" r:id="rId9"/>
    <p:sldId id="296" r:id="rId10"/>
    <p:sldId id="297" r:id="rId11"/>
    <p:sldId id="284" r:id="rId12"/>
    <p:sldId id="288" r:id="rId13"/>
    <p:sldId id="299" r:id="rId14"/>
    <p:sldId id="300" r:id="rId15"/>
    <p:sldId id="301" r:id="rId16"/>
    <p:sldId id="302" r:id="rId17"/>
    <p:sldId id="305" r:id="rId18"/>
    <p:sldId id="304" r:id="rId19"/>
    <p:sldId id="303" r:id="rId20"/>
    <p:sldId id="306" r:id="rId21"/>
    <p:sldId id="307" r:id="rId22"/>
    <p:sldId id="308" r:id="rId23"/>
    <p:sldId id="29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48" autoAdjust="0"/>
    <p:restoredTop sz="95405" autoAdjust="0"/>
  </p:normalViewPr>
  <p:slideViewPr>
    <p:cSldViewPr snapToGrid="0">
      <p:cViewPr varScale="1">
        <p:scale>
          <a:sx n="105" d="100"/>
          <a:sy n="105" d="100"/>
        </p:scale>
        <p:origin x="568" y="200"/>
      </p:cViewPr>
      <p:guideLst>
        <p:guide pos="3840"/>
        <p:guide orient="horz" pos="2160"/>
      </p:guideLst>
    </p:cSldViewPr>
  </p:slideViewPr>
  <p:outlineViewPr>
    <p:cViewPr>
      <p:scale>
        <a:sx n="33" d="100"/>
        <a:sy n="33" d="100"/>
      </p:scale>
      <p:origin x="0" y="-4320"/>
    </p:cViewPr>
  </p:outlineViewPr>
  <p:notesTextViewPr>
    <p:cViewPr>
      <p:scale>
        <a:sx n="1" d="1"/>
        <a:sy n="1" d="1"/>
      </p:scale>
      <p:origin x="0" y="0"/>
    </p:cViewPr>
  </p:notesTextViewPr>
  <p:sorterViewPr>
    <p:cViewPr>
      <p:scale>
        <a:sx n="100" d="100"/>
        <a:sy n="100" d="100"/>
      </p:scale>
      <p:origin x="0" y="-1757"/>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5F4DCF1-ECAF-F7A7-2FE7-5E8E893BC44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C1330B0-5BAC-7408-8C3C-78D8336840E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BC71B-6527-4638-937B-C93EB849CB02}" type="datetimeFigureOut">
              <a:rPr lang="en-US" smtClean="0"/>
              <a:t>4/26/24</a:t>
            </a:fld>
            <a:endParaRPr lang="en-US" dirty="0"/>
          </a:p>
        </p:txBody>
      </p:sp>
      <p:sp>
        <p:nvSpPr>
          <p:cNvPr id="4" name="Footer Placeholder 3">
            <a:extLst>
              <a:ext uri="{FF2B5EF4-FFF2-40B4-BE49-F238E27FC236}">
                <a16:creationId xmlns:a16="http://schemas.microsoft.com/office/drawing/2014/main" id="{F0D7EEB3-E0A5-7440-F7ED-F59975ED1E8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F548D11-7466-6432-3BF5-64A1A1FA59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FA70580-B89C-4157-871D-6B9318EE5F58}" type="slidenum">
              <a:rPr lang="en-US" smtClean="0"/>
              <a:t>‹#›</a:t>
            </a:fld>
            <a:endParaRPr lang="en-US" dirty="0"/>
          </a:p>
        </p:txBody>
      </p:sp>
    </p:spTree>
    <p:extLst>
      <p:ext uri="{BB962C8B-B14F-4D97-AF65-F5344CB8AC3E}">
        <p14:creationId xmlns:p14="http://schemas.microsoft.com/office/powerpoint/2010/main" val="29431574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jp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5465A2-8C9C-419F-9FD8-234480873777}" type="datetimeFigureOut">
              <a:rPr lang="en-US" smtClean="0"/>
              <a:t>4/26/24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AF00E9-A49D-4007-B3B9-A3783809E505}" type="slidenum">
              <a:rPr lang="en-US" smtClean="0"/>
              <a:t>‹#›</a:t>
            </a:fld>
            <a:endParaRPr lang="en-US" dirty="0"/>
          </a:p>
        </p:txBody>
      </p:sp>
    </p:spTree>
    <p:extLst>
      <p:ext uri="{BB962C8B-B14F-4D97-AF65-F5344CB8AC3E}">
        <p14:creationId xmlns:p14="http://schemas.microsoft.com/office/powerpoint/2010/main" val="220969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a:t>
            </a:fld>
            <a:endParaRPr lang="en-US" dirty="0"/>
          </a:p>
        </p:txBody>
      </p:sp>
    </p:spTree>
    <p:extLst>
      <p:ext uri="{BB962C8B-B14F-4D97-AF65-F5344CB8AC3E}">
        <p14:creationId xmlns:p14="http://schemas.microsoft.com/office/powerpoint/2010/main" val="21892237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13</a:t>
            </a:fld>
            <a:endParaRPr lang="en-US" dirty="0"/>
          </a:p>
        </p:txBody>
      </p:sp>
    </p:spTree>
    <p:extLst>
      <p:ext uri="{BB962C8B-B14F-4D97-AF65-F5344CB8AC3E}">
        <p14:creationId xmlns:p14="http://schemas.microsoft.com/office/powerpoint/2010/main" val="4198942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14</a:t>
            </a:fld>
            <a:endParaRPr lang="en-US" dirty="0"/>
          </a:p>
        </p:txBody>
      </p:sp>
    </p:spTree>
    <p:extLst>
      <p:ext uri="{BB962C8B-B14F-4D97-AF65-F5344CB8AC3E}">
        <p14:creationId xmlns:p14="http://schemas.microsoft.com/office/powerpoint/2010/main" val="19675195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15</a:t>
            </a:fld>
            <a:endParaRPr lang="en-US" dirty="0"/>
          </a:p>
        </p:txBody>
      </p:sp>
    </p:spTree>
    <p:extLst>
      <p:ext uri="{BB962C8B-B14F-4D97-AF65-F5344CB8AC3E}">
        <p14:creationId xmlns:p14="http://schemas.microsoft.com/office/powerpoint/2010/main" val="30628906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16</a:t>
            </a:fld>
            <a:endParaRPr lang="en-US" dirty="0"/>
          </a:p>
        </p:txBody>
      </p:sp>
    </p:spTree>
    <p:extLst>
      <p:ext uri="{BB962C8B-B14F-4D97-AF65-F5344CB8AC3E}">
        <p14:creationId xmlns:p14="http://schemas.microsoft.com/office/powerpoint/2010/main" val="9282722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17</a:t>
            </a:fld>
            <a:endParaRPr lang="en-US" dirty="0"/>
          </a:p>
        </p:txBody>
      </p:sp>
    </p:spTree>
    <p:extLst>
      <p:ext uri="{BB962C8B-B14F-4D97-AF65-F5344CB8AC3E}">
        <p14:creationId xmlns:p14="http://schemas.microsoft.com/office/powerpoint/2010/main" val="1905598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18</a:t>
            </a:fld>
            <a:endParaRPr lang="en-US" dirty="0"/>
          </a:p>
        </p:txBody>
      </p:sp>
    </p:spTree>
    <p:extLst>
      <p:ext uri="{BB962C8B-B14F-4D97-AF65-F5344CB8AC3E}">
        <p14:creationId xmlns:p14="http://schemas.microsoft.com/office/powerpoint/2010/main" val="3691340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2</a:t>
            </a:fld>
            <a:endParaRPr lang="en-US" dirty="0"/>
          </a:p>
        </p:txBody>
      </p:sp>
    </p:spTree>
    <p:extLst>
      <p:ext uri="{BB962C8B-B14F-4D97-AF65-F5344CB8AC3E}">
        <p14:creationId xmlns:p14="http://schemas.microsoft.com/office/powerpoint/2010/main" val="5606498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3</a:t>
            </a:fld>
            <a:endParaRPr lang="en-US" dirty="0"/>
          </a:p>
        </p:txBody>
      </p:sp>
    </p:spTree>
    <p:extLst>
      <p:ext uri="{BB962C8B-B14F-4D97-AF65-F5344CB8AC3E}">
        <p14:creationId xmlns:p14="http://schemas.microsoft.com/office/powerpoint/2010/main" val="42599038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4</a:t>
            </a:fld>
            <a:endParaRPr lang="en-US" dirty="0"/>
          </a:p>
        </p:txBody>
      </p:sp>
    </p:spTree>
    <p:extLst>
      <p:ext uri="{BB962C8B-B14F-4D97-AF65-F5344CB8AC3E}">
        <p14:creationId xmlns:p14="http://schemas.microsoft.com/office/powerpoint/2010/main" val="30704889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5</a:t>
            </a:fld>
            <a:endParaRPr lang="en-US" dirty="0"/>
          </a:p>
        </p:txBody>
      </p:sp>
    </p:spTree>
    <p:extLst>
      <p:ext uri="{BB962C8B-B14F-4D97-AF65-F5344CB8AC3E}">
        <p14:creationId xmlns:p14="http://schemas.microsoft.com/office/powerpoint/2010/main" val="38837218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6</a:t>
            </a:fld>
            <a:endParaRPr lang="en-US" dirty="0"/>
          </a:p>
        </p:txBody>
      </p:sp>
    </p:spTree>
    <p:extLst>
      <p:ext uri="{BB962C8B-B14F-4D97-AF65-F5344CB8AC3E}">
        <p14:creationId xmlns:p14="http://schemas.microsoft.com/office/powerpoint/2010/main" val="17107128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7</a:t>
            </a:fld>
            <a:endParaRPr lang="en-US" dirty="0"/>
          </a:p>
        </p:txBody>
      </p:sp>
    </p:spTree>
    <p:extLst>
      <p:ext uri="{BB962C8B-B14F-4D97-AF65-F5344CB8AC3E}">
        <p14:creationId xmlns:p14="http://schemas.microsoft.com/office/powerpoint/2010/main" val="3991663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8</a:t>
            </a:fld>
            <a:endParaRPr lang="en-US" dirty="0"/>
          </a:p>
        </p:txBody>
      </p:sp>
    </p:spTree>
    <p:extLst>
      <p:ext uri="{BB962C8B-B14F-4D97-AF65-F5344CB8AC3E}">
        <p14:creationId xmlns:p14="http://schemas.microsoft.com/office/powerpoint/2010/main" val="3867899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7AF00E9-A49D-4007-B3B9-A3783809E505}" type="slidenum">
              <a:rPr lang="en-US" smtClean="0"/>
              <a:t>12</a:t>
            </a:fld>
            <a:endParaRPr lang="en-US" dirty="0"/>
          </a:p>
        </p:txBody>
      </p:sp>
    </p:spTree>
    <p:extLst>
      <p:ext uri="{BB962C8B-B14F-4D97-AF65-F5344CB8AC3E}">
        <p14:creationId xmlns:p14="http://schemas.microsoft.com/office/powerpoint/2010/main" val="23637588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dirty="0"/>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185418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08060558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58859864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hasCustomPrompt="1"/>
          </p:nvPr>
        </p:nvSpPr>
        <p:spPr>
          <a:xfrm>
            <a:off x="7018020" y="662937"/>
            <a:ext cx="4624442" cy="5542025"/>
          </a:xfrm>
        </p:spPr>
        <p:txBody>
          <a:bodyPr vert="horz" wrap="square" lIns="0" tIns="0" rIns="0" bIns="0" rtlCol="0" anchor="ctr" anchorCtr="0">
            <a:normAutofit/>
          </a:bodyPr>
          <a:lstStyle>
            <a:lvl1pPr>
              <a:defRPr lang="en-US" dirty="0"/>
            </a:lvl1pPr>
          </a:lstStyle>
          <a:p>
            <a:pPr lvl="0">
              <a:lnSpc>
                <a:spcPct val="100000"/>
              </a:lnSpc>
            </a:pPr>
            <a:r>
              <a:rPr lang="en-US" dirty="0"/>
              <a:t>Click to add title</a:t>
            </a:r>
          </a:p>
        </p:txBody>
      </p:sp>
      <p:sp>
        <p:nvSpPr>
          <p:cNvPr id="9" name="Picture Placeholder 8">
            <a:extLst>
              <a:ext uri="{FF2B5EF4-FFF2-40B4-BE49-F238E27FC236}">
                <a16:creationId xmlns:a16="http://schemas.microsoft.com/office/drawing/2014/main" id="{988CE9D0-E6DB-A38D-ED84-A53D0493E6D0}"/>
              </a:ext>
            </a:extLst>
          </p:cNvPr>
          <p:cNvSpPr>
            <a:spLocks noGrp="1"/>
          </p:cNvSpPr>
          <p:nvPr>
            <p:ph type="pic" sz="quarter" idx="13" hasCustomPrompt="1"/>
          </p:nvPr>
        </p:nvSpPr>
        <p:spPr>
          <a:xfrm>
            <a:off x="0" y="0"/>
            <a:ext cx="6267450" cy="6858000"/>
          </a:xfrm>
        </p:spPr>
        <p:txBody>
          <a:bodyPr>
            <a:normAutofit/>
          </a:bodyPr>
          <a:lstStyle>
            <a:lvl1pPr marL="0" indent="0" algn="ctr">
              <a:buNone/>
              <a:defRPr sz="2000"/>
            </a:lvl1pPr>
          </a:lstStyle>
          <a:p>
            <a:r>
              <a:rPr lang="en-US" dirty="0"/>
              <a:t>Click icon to insert picture</a:t>
            </a:r>
          </a:p>
        </p:txBody>
      </p:sp>
    </p:spTree>
    <p:extLst>
      <p:ext uri="{BB962C8B-B14F-4D97-AF65-F5344CB8AC3E}">
        <p14:creationId xmlns:p14="http://schemas.microsoft.com/office/powerpoint/2010/main" val="3520569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43C4A872-A473-BFD2-150E-387250C2B4DA}"/>
              </a:ext>
              <a:ext uri="{C183D7F6-B498-43B3-948B-1728B52AA6E4}">
                <adec:decorative xmlns:adec="http://schemas.microsoft.com/office/drawing/2017/decorative" val="1"/>
              </a:ext>
            </a:extLst>
          </p:cNvPr>
          <p:cNvGrpSpPr/>
          <p:nvPr userDrawn="1"/>
        </p:nvGrpSpPr>
        <p:grpSpPr>
          <a:xfrm>
            <a:off x="613998" y="5334748"/>
            <a:ext cx="678135" cy="990000"/>
            <a:chOff x="10490969" y="1448827"/>
            <a:chExt cx="678135" cy="990000"/>
          </a:xfrm>
        </p:grpSpPr>
        <p:sp>
          <p:nvSpPr>
            <p:cNvPr id="24" name="Freeform: Shape 23">
              <a:extLst>
                <a:ext uri="{FF2B5EF4-FFF2-40B4-BE49-F238E27FC236}">
                  <a16:creationId xmlns:a16="http://schemas.microsoft.com/office/drawing/2014/main" id="{C5C8D53B-A579-BCFA-58E8-C386DABC92CD}"/>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5" name="Oval 24">
              <a:extLst>
                <a:ext uri="{FF2B5EF4-FFF2-40B4-BE49-F238E27FC236}">
                  <a16:creationId xmlns:a16="http://schemas.microsoft.com/office/drawing/2014/main" id="{23A34CAC-4A03-ADDB-E97F-8675E68FC0B3}"/>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6" name="Oval 25">
              <a:extLst>
                <a:ext uri="{FF2B5EF4-FFF2-40B4-BE49-F238E27FC236}">
                  <a16:creationId xmlns:a16="http://schemas.microsoft.com/office/drawing/2014/main" id="{0C733506-2F0D-8F31-52D1-5244F04A706B}"/>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Freeform: Shape 26">
              <a:extLst>
                <a:ext uri="{FF2B5EF4-FFF2-40B4-BE49-F238E27FC236}">
                  <a16:creationId xmlns:a16="http://schemas.microsoft.com/office/drawing/2014/main" id="{29356E3D-E14C-9C43-7CE4-A7156B1E10DB}"/>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0" name="Title 19">
            <a:extLst>
              <a:ext uri="{FF2B5EF4-FFF2-40B4-BE49-F238E27FC236}">
                <a16:creationId xmlns:a16="http://schemas.microsoft.com/office/drawing/2014/main" id="{85C652DA-55F6-9691-4254-344E0A4E9ABF}"/>
              </a:ext>
            </a:extLst>
          </p:cNvPr>
          <p:cNvSpPr>
            <a:spLocks noGrp="1"/>
          </p:cNvSpPr>
          <p:nvPr>
            <p:ph type="title" hasCustomPrompt="1"/>
          </p:nvPr>
        </p:nvSpPr>
        <p:spPr>
          <a:xfrm>
            <a:off x="550863" y="483924"/>
            <a:ext cx="11090275" cy="1684059"/>
          </a:xfrm>
        </p:spPr>
        <p:txBody>
          <a:bodyPr anchor="b">
            <a:normAutofit/>
          </a:bodyPr>
          <a:lstStyle>
            <a:lvl1pPr>
              <a:defRPr sz="4000"/>
            </a:lvl1pPr>
          </a:lstStyle>
          <a:p>
            <a:r>
              <a:rPr lang="en-US" dirty="0"/>
              <a:t>Click to add title</a:t>
            </a:r>
          </a:p>
        </p:txBody>
      </p:sp>
      <p:sp>
        <p:nvSpPr>
          <p:cNvPr id="22" name="Content Placeholder 21">
            <a:extLst>
              <a:ext uri="{FF2B5EF4-FFF2-40B4-BE49-F238E27FC236}">
                <a16:creationId xmlns:a16="http://schemas.microsoft.com/office/drawing/2014/main" id="{4DB7AC4F-2818-7F0D-AC6A-736D5F2C7392}"/>
              </a:ext>
            </a:extLst>
          </p:cNvPr>
          <p:cNvSpPr>
            <a:spLocks noGrp="1"/>
          </p:cNvSpPr>
          <p:nvPr>
            <p:ph sz="quarter" idx="13" hasCustomPrompt="1"/>
          </p:nvPr>
        </p:nvSpPr>
        <p:spPr>
          <a:xfrm>
            <a:off x="550863" y="2419350"/>
            <a:ext cx="11090274" cy="3913188"/>
          </a:xfrm>
        </p:spPr>
        <p:txBody>
          <a:bodyPr>
            <a:normAutofit/>
          </a:bodyPr>
          <a:lstStyle>
            <a:lvl1pPr marL="0" indent="0">
              <a:buNone/>
              <a:defRPr sz="18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dirty="0"/>
          </a:p>
        </p:txBody>
      </p:sp>
      <p:grpSp>
        <p:nvGrpSpPr>
          <p:cNvPr id="5" name="Group 4">
            <a:extLst>
              <a:ext uri="{FF2B5EF4-FFF2-40B4-BE49-F238E27FC236}">
                <a16:creationId xmlns:a16="http://schemas.microsoft.com/office/drawing/2014/main" id="{6C61DF04-D7CB-2B19-8BB9-3E90A661973E}"/>
              </a:ext>
              <a:ext uri="{C183D7F6-B498-43B3-948B-1728B52AA6E4}">
                <adec:decorative xmlns:adec="http://schemas.microsoft.com/office/drawing/2017/decorative" val="1"/>
              </a:ext>
            </a:extLst>
          </p:cNvPr>
          <p:cNvGrpSpPr/>
          <p:nvPr userDrawn="1"/>
        </p:nvGrpSpPr>
        <p:grpSpPr>
          <a:xfrm>
            <a:off x="9010824" y="1514007"/>
            <a:ext cx="734257" cy="760506"/>
            <a:chOff x="5243759" y="1363788"/>
            <a:chExt cx="734257" cy="760506"/>
          </a:xfrm>
        </p:grpSpPr>
        <p:sp>
          <p:nvSpPr>
            <p:cNvPr id="6" name="Freeform 5">
              <a:extLst>
                <a:ext uri="{FF2B5EF4-FFF2-40B4-BE49-F238E27FC236}">
                  <a16:creationId xmlns:a16="http://schemas.microsoft.com/office/drawing/2014/main" id="{5DE1CC00-F893-E215-8086-65B6605C5FC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 name="Freeform 6">
              <a:extLst>
                <a:ext uri="{FF2B5EF4-FFF2-40B4-BE49-F238E27FC236}">
                  <a16:creationId xmlns:a16="http://schemas.microsoft.com/office/drawing/2014/main" id="{6EBF50D9-F9B8-ADB3-8B4A-AF19564EE6EB}"/>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Freeform 8">
              <a:extLst>
                <a:ext uri="{FF2B5EF4-FFF2-40B4-BE49-F238E27FC236}">
                  <a16:creationId xmlns:a16="http://schemas.microsoft.com/office/drawing/2014/main" id="{80BE1060-7183-58F8-EEBF-64135EE82BC5}"/>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11" name="Oval 10">
            <a:extLst>
              <a:ext uri="{FF2B5EF4-FFF2-40B4-BE49-F238E27FC236}">
                <a16:creationId xmlns:a16="http://schemas.microsoft.com/office/drawing/2014/main" id="{E597A3BE-0D13-9033-E3FD-78202DB799C8}"/>
              </a:ext>
              <a:ext uri="{C183D7F6-B498-43B3-948B-1728B52AA6E4}">
                <adec:decorative xmlns:adec="http://schemas.microsoft.com/office/drawing/2017/decorative" val="1"/>
              </a:ext>
            </a:extLst>
          </p:cNvPr>
          <p:cNvSpPr>
            <a:spLocks noChangeAspect="1"/>
          </p:cNvSpPr>
          <p:nvPr userDrawn="1"/>
        </p:nvSpPr>
        <p:spPr>
          <a:xfrm>
            <a:off x="10168304"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2" name="Group 11">
            <a:extLst>
              <a:ext uri="{FF2B5EF4-FFF2-40B4-BE49-F238E27FC236}">
                <a16:creationId xmlns:a16="http://schemas.microsoft.com/office/drawing/2014/main" id="{D8867D9A-3F3B-94C3-244B-0006226AEF73}"/>
              </a:ext>
              <a:ext uri="{C183D7F6-B498-43B3-948B-1728B52AA6E4}">
                <adec:decorative xmlns:adec="http://schemas.microsoft.com/office/drawing/2017/decorative" val="1"/>
              </a:ext>
            </a:extLst>
          </p:cNvPr>
          <p:cNvGrpSpPr/>
          <p:nvPr userDrawn="1"/>
        </p:nvGrpSpPr>
        <p:grpSpPr>
          <a:xfrm flipH="1">
            <a:off x="9063019" y="3199533"/>
            <a:ext cx="3597052" cy="2615018"/>
            <a:chOff x="4541453" y="3199533"/>
            <a:chExt cx="3597052" cy="2615018"/>
          </a:xfrm>
        </p:grpSpPr>
        <p:sp>
          <p:nvSpPr>
            <p:cNvPr id="13" name="Freeform: Shape 38">
              <a:extLst>
                <a:ext uri="{FF2B5EF4-FFF2-40B4-BE49-F238E27FC236}">
                  <a16:creationId xmlns:a16="http://schemas.microsoft.com/office/drawing/2014/main" id="{955FC3D1-6227-A188-CCDB-11D573FD807A}"/>
                </a:ext>
              </a:extLst>
            </p:cNvPr>
            <p:cNvSpPr>
              <a:spLocks noChangeAspect="1"/>
            </p:cNvSpPr>
            <p:nvPr/>
          </p:nvSpPr>
          <p:spPr>
            <a:xfrm rot="18900000" flipV="1">
              <a:off x="4602175"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14" name="Group 13">
              <a:extLst>
                <a:ext uri="{FF2B5EF4-FFF2-40B4-BE49-F238E27FC236}">
                  <a16:creationId xmlns:a16="http://schemas.microsoft.com/office/drawing/2014/main" id="{AE6BE70E-C41E-449D-A48C-4EB6BB7DC20D}"/>
                </a:ext>
              </a:extLst>
            </p:cNvPr>
            <p:cNvGrpSpPr/>
            <p:nvPr/>
          </p:nvGrpSpPr>
          <p:grpSpPr>
            <a:xfrm>
              <a:off x="4541453" y="3199533"/>
              <a:ext cx="3478701" cy="2615018"/>
              <a:chOff x="-481151" y="3199533"/>
              <a:chExt cx="3478701" cy="2615018"/>
            </a:xfrm>
          </p:grpSpPr>
          <p:sp>
            <p:nvSpPr>
              <p:cNvPr id="15" name="Freeform: Shape 32">
                <a:extLst>
                  <a:ext uri="{FF2B5EF4-FFF2-40B4-BE49-F238E27FC236}">
                    <a16:creationId xmlns:a16="http://schemas.microsoft.com/office/drawing/2014/main" id="{B7C0B12B-49BE-7855-18FB-8583C8DD9617}"/>
                  </a:ext>
                </a:extLst>
              </p:cNvPr>
              <p:cNvSpPr>
                <a:spLocks noChangeAspect="1"/>
              </p:cNvSpPr>
              <p:nvPr userDrawn="1"/>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Oval 15">
                <a:extLst>
                  <a:ext uri="{FF2B5EF4-FFF2-40B4-BE49-F238E27FC236}">
                    <a16:creationId xmlns:a16="http://schemas.microsoft.com/office/drawing/2014/main" id="{67C78A37-D378-70D3-D6E3-AB9400EB583E}"/>
                  </a:ext>
                </a:extLst>
              </p:cNvPr>
              <p:cNvSpPr/>
              <p:nvPr userDrawn="1"/>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grpSp>
        <p:nvGrpSpPr>
          <p:cNvPr id="17" name="Group 16">
            <a:extLst>
              <a:ext uri="{FF2B5EF4-FFF2-40B4-BE49-F238E27FC236}">
                <a16:creationId xmlns:a16="http://schemas.microsoft.com/office/drawing/2014/main" id="{02491172-466F-19CC-B639-A1C3CAB1D43A}"/>
              </a:ext>
              <a:ext uri="{C183D7F6-B498-43B3-948B-1728B52AA6E4}">
                <adec:decorative xmlns:adec="http://schemas.microsoft.com/office/drawing/2017/decorative" val="1"/>
              </a:ext>
            </a:extLst>
          </p:cNvPr>
          <p:cNvGrpSpPr/>
          <p:nvPr userDrawn="1"/>
        </p:nvGrpSpPr>
        <p:grpSpPr>
          <a:xfrm>
            <a:off x="5690545" y="4100655"/>
            <a:ext cx="1335600" cy="1262947"/>
            <a:chOff x="10145015" y="2343978"/>
            <a:chExt cx="1335600" cy="1262947"/>
          </a:xfrm>
        </p:grpSpPr>
        <p:sp>
          <p:nvSpPr>
            <p:cNvPr id="18" name="Freeform: Shape 25">
              <a:extLst>
                <a:ext uri="{FF2B5EF4-FFF2-40B4-BE49-F238E27FC236}">
                  <a16:creationId xmlns:a16="http://schemas.microsoft.com/office/drawing/2014/main" id="{45EC885D-265C-397B-5DAF-57A66CDA30B5}"/>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9" name="Oval 18">
              <a:extLst>
                <a:ext uri="{FF2B5EF4-FFF2-40B4-BE49-F238E27FC236}">
                  <a16:creationId xmlns:a16="http://schemas.microsoft.com/office/drawing/2014/main" id="{3601DB21-D937-2F89-DC26-063DFC7800C8}"/>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483383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Content 1">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87E98C0-6053-9701-92D0-4EF9ADBC500C}"/>
              </a:ext>
              <a:ext uri="{C183D7F6-B498-43B3-948B-1728B52AA6E4}">
                <adec:decorative xmlns:adec="http://schemas.microsoft.com/office/drawing/2017/decorative" val="1"/>
              </a:ext>
            </a:extLst>
          </p:cNvPr>
          <p:cNvGrpSpPr/>
          <p:nvPr userDrawn="1"/>
        </p:nvGrpSpPr>
        <p:grpSpPr>
          <a:xfrm flipH="1" flipV="1">
            <a:off x="9063019" y="746716"/>
            <a:ext cx="3597052" cy="2615018"/>
            <a:chOff x="4541453" y="3199533"/>
            <a:chExt cx="3597052" cy="2615018"/>
          </a:xfrm>
        </p:grpSpPr>
        <p:sp>
          <p:nvSpPr>
            <p:cNvPr id="8" name="Freeform: Shape 38">
              <a:extLst>
                <a:ext uri="{FF2B5EF4-FFF2-40B4-BE49-F238E27FC236}">
                  <a16:creationId xmlns:a16="http://schemas.microsoft.com/office/drawing/2014/main" id="{C32B1A1D-760B-9D3D-A869-E50FC962A629}"/>
                </a:ext>
              </a:extLst>
            </p:cNvPr>
            <p:cNvSpPr>
              <a:spLocks noChangeAspect="1"/>
            </p:cNvSpPr>
            <p:nvPr/>
          </p:nvSpPr>
          <p:spPr>
            <a:xfrm rot="18900000" flipV="1">
              <a:off x="4602175"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nvGrpSpPr>
            <p:cNvPr id="9" name="Group 8">
              <a:extLst>
                <a:ext uri="{FF2B5EF4-FFF2-40B4-BE49-F238E27FC236}">
                  <a16:creationId xmlns:a16="http://schemas.microsoft.com/office/drawing/2014/main" id="{D02EF78B-5BDF-8632-B9B1-087DB042EEC7}"/>
                </a:ext>
              </a:extLst>
            </p:cNvPr>
            <p:cNvGrpSpPr/>
            <p:nvPr/>
          </p:nvGrpSpPr>
          <p:grpSpPr>
            <a:xfrm>
              <a:off x="4541453" y="3199533"/>
              <a:ext cx="3478701" cy="2615018"/>
              <a:chOff x="-481151" y="3199533"/>
              <a:chExt cx="3478701" cy="2615018"/>
            </a:xfrm>
          </p:grpSpPr>
          <p:sp>
            <p:nvSpPr>
              <p:cNvPr id="10" name="Freeform: Shape 32">
                <a:extLst>
                  <a:ext uri="{FF2B5EF4-FFF2-40B4-BE49-F238E27FC236}">
                    <a16:creationId xmlns:a16="http://schemas.microsoft.com/office/drawing/2014/main" id="{5C54B3E8-515B-0865-9321-DB3793A62240}"/>
                  </a:ext>
                </a:extLst>
              </p:cNvPr>
              <p:cNvSpPr>
                <a:spLocks noChangeAspect="1"/>
              </p:cNvSpPr>
              <p:nvPr userDrawn="1"/>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Oval 10">
                <a:extLst>
                  <a:ext uri="{FF2B5EF4-FFF2-40B4-BE49-F238E27FC236}">
                    <a16:creationId xmlns:a16="http://schemas.microsoft.com/office/drawing/2014/main" id="{56E92718-2CCD-B15D-8DE5-46285BEA256B}"/>
                  </a:ext>
                </a:extLst>
              </p:cNvPr>
              <p:cNvSpPr/>
              <p:nvPr userDrawn="1"/>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grpSp>
        <p:nvGrpSpPr>
          <p:cNvPr id="19" name="Group 18">
            <a:extLst>
              <a:ext uri="{FF2B5EF4-FFF2-40B4-BE49-F238E27FC236}">
                <a16:creationId xmlns:a16="http://schemas.microsoft.com/office/drawing/2014/main" id="{AEA0B78B-84F0-8B85-40E8-678689DC13E6}"/>
              </a:ext>
              <a:ext uri="{C183D7F6-B498-43B3-948B-1728B52AA6E4}">
                <adec:decorative xmlns:adec="http://schemas.microsoft.com/office/drawing/2017/decorative" val="1"/>
              </a:ext>
            </a:extLst>
          </p:cNvPr>
          <p:cNvGrpSpPr/>
          <p:nvPr userDrawn="1"/>
        </p:nvGrpSpPr>
        <p:grpSpPr>
          <a:xfrm>
            <a:off x="8723112" y="5088958"/>
            <a:ext cx="1335600" cy="1262947"/>
            <a:chOff x="10145015" y="2343978"/>
            <a:chExt cx="1335600" cy="1262947"/>
          </a:xfrm>
        </p:grpSpPr>
        <p:sp>
          <p:nvSpPr>
            <p:cNvPr id="20" name="Freeform: Shape 25">
              <a:extLst>
                <a:ext uri="{FF2B5EF4-FFF2-40B4-BE49-F238E27FC236}">
                  <a16:creationId xmlns:a16="http://schemas.microsoft.com/office/drawing/2014/main" id="{2E5D7C6F-BF77-9B7D-5B12-7AF3ED280B43}"/>
                </a:ext>
              </a:extLst>
            </p:cNvPr>
            <p:cNvSpPr>
              <a:spLocks noChangeAspect="1"/>
            </p:cNvSpPr>
            <p:nvPr/>
          </p:nvSpPr>
          <p:spPr>
            <a:xfrm rot="8100000">
              <a:off x="10400615" y="234397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254000" dist="101600" dir="732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FA599EE6-2673-0AD8-EAE0-45C79326015E}"/>
                </a:ext>
              </a:extLst>
            </p:cNvPr>
            <p:cNvSpPr/>
            <p:nvPr/>
          </p:nvSpPr>
          <p:spPr>
            <a:xfrm rot="13500000">
              <a:off x="10415015" y="2179851"/>
              <a:ext cx="540000" cy="1080000"/>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2" name="Group 11">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hasCustomPrompt="1"/>
          </p:nvPr>
        </p:nvSpPr>
        <p:spPr>
          <a:xfrm>
            <a:off x="550862" y="498474"/>
            <a:ext cx="7960421" cy="1450217"/>
          </a:xfrm>
        </p:spPr>
        <p:txBody>
          <a:bodyPr vert="horz" wrap="square" lIns="0" tIns="0" rIns="0" bIns="0" rtlCol="0" anchor="t" anchorCtr="0">
            <a:normAutofit/>
          </a:bodyPr>
          <a:lstStyle>
            <a:lvl1pPr>
              <a:defRPr lang="en-US" sz="4000" dirty="0"/>
            </a:lvl1pPr>
          </a:lstStyle>
          <a:p>
            <a:pPr lvl="0">
              <a:lnSpc>
                <a:spcPct val="100000"/>
              </a:lnSpc>
            </a:pPr>
            <a:r>
              <a:rPr lang="en-US" dirty="0"/>
              <a:t>Click to add title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hasCustomPrompt="1"/>
          </p:nvPr>
        </p:nvSpPr>
        <p:spPr>
          <a:xfrm>
            <a:off x="581343" y="2103039"/>
            <a:ext cx="7929940" cy="3979625"/>
          </a:xfrm>
        </p:spPr>
        <p:txBody>
          <a:bodyPr>
            <a:normAutofit/>
          </a:bodyPr>
          <a:lstStyle>
            <a:lvl1pPr>
              <a:defRPr sz="1800">
                <a:solidFill>
                  <a:schemeClr val="tx1"/>
                </a:solidFill>
              </a:defRPr>
            </a:lvl1pPr>
            <a:lvl2pPr>
              <a:defRPr sz="1200">
                <a:solidFill>
                  <a:schemeClr val="tx1"/>
                </a:solidFill>
              </a:defRPr>
            </a:lvl2pPr>
            <a:lvl3pPr>
              <a:defRPr sz="1200">
                <a:solidFill>
                  <a:schemeClr val="tx1"/>
                </a:solidFill>
              </a:defRPr>
            </a:lvl3pPr>
            <a:lvl4pPr>
              <a:defRPr sz="1200">
                <a:solidFill>
                  <a:schemeClr val="tx1"/>
                </a:solidFill>
              </a:defRPr>
            </a:lvl4pPr>
            <a:lvl5pP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36914046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 uri="{C183D7F6-B498-43B3-948B-1728B52AA6E4}">
                <adec:decorative xmlns:adec="http://schemas.microsoft.com/office/drawing/2017/decorative" val="1"/>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nvGrpSpPr>
          <p:cNvPr id="13" name="Group 12">
            <a:extLst>
              <a:ext uri="{FF2B5EF4-FFF2-40B4-BE49-F238E27FC236}">
                <a16:creationId xmlns:a16="http://schemas.microsoft.com/office/drawing/2014/main" id="{168347B7-45FA-4A01-924D-DC385B720B3E}"/>
              </a:ext>
              <a:ext uri="{C183D7F6-B498-43B3-948B-1728B52AA6E4}">
                <adec:decorative xmlns:adec="http://schemas.microsoft.com/office/drawing/2017/decorative" val="1"/>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hasCustomPrompt="1"/>
          </p:nvPr>
        </p:nvSpPr>
        <p:spPr>
          <a:xfrm>
            <a:off x="550863" y="508635"/>
            <a:ext cx="11090274" cy="1332000"/>
          </a:xfrm>
        </p:spPr>
        <p:txBody>
          <a:bodyPr>
            <a:normAutofit/>
          </a:bodyPr>
          <a:lstStyle>
            <a:lvl1pPr>
              <a:lnSpc>
                <a:spcPct val="100000"/>
              </a:lnSpc>
              <a:defRPr sz="4000"/>
            </a:lvl1pPr>
          </a:lstStyle>
          <a:p>
            <a:r>
              <a:rPr lang="en-US" dirty="0"/>
              <a:t>Click to add title</a:t>
            </a:r>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hasCustomPrompt="1"/>
          </p:nvPr>
        </p:nvSpPr>
        <p:spPr>
          <a:xfrm>
            <a:off x="550862" y="2097175"/>
            <a:ext cx="5435600" cy="3995650"/>
          </a:xfrm>
        </p:spPr>
        <p:txBody>
          <a:bodyPr>
            <a:normAutofit/>
          </a:bodyPr>
          <a:lstStyle>
            <a:lvl1pPr marL="0" indent="0">
              <a:spcBef>
                <a:spcPts val="1000"/>
              </a:spcBef>
              <a:buNone/>
              <a:defRPr sz="1800">
                <a:solidFill>
                  <a:schemeClr val="tx1"/>
                </a:solidFill>
              </a:defRPr>
            </a:lvl1pPr>
            <a:lvl2pPr marL="228600">
              <a:spcBef>
                <a:spcPts val="1000"/>
              </a:spcBef>
              <a:defRPr sz="1800">
                <a:solidFill>
                  <a:schemeClr val="tx1"/>
                </a:solidFill>
              </a:defRPr>
            </a:lvl2pPr>
            <a:lvl3pPr marL="411480" indent="-228600">
              <a:spcBef>
                <a:spcPts val="1000"/>
              </a:spcBef>
              <a:defRPr sz="1800">
                <a:solidFill>
                  <a:schemeClr val="tx1"/>
                </a:solidFill>
              </a:defRPr>
            </a:lvl3pPr>
            <a:lvl4pPr marL="594360">
              <a:spcBef>
                <a:spcPts val="1000"/>
              </a:spcBef>
              <a:defRPr sz="1800">
                <a:solidFill>
                  <a:schemeClr val="tx1"/>
                </a:solidFill>
              </a:defRPr>
            </a:lvl4pPr>
            <a:lvl5pPr marL="777240">
              <a:spcBef>
                <a:spcPts val="1000"/>
              </a:spcBef>
              <a:defRPr sz="18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2">
            <a:extLst>
              <a:ext uri="{FF2B5EF4-FFF2-40B4-BE49-F238E27FC236}">
                <a16:creationId xmlns:a16="http://schemas.microsoft.com/office/drawing/2014/main" id="{6B65629D-0977-C0EA-5E0B-C4822F43DAEE}"/>
              </a:ext>
            </a:extLst>
          </p:cNvPr>
          <p:cNvSpPr>
            <a:spLocks noGrp="1"/>
          </p:cNvSpPr>
          <p:nvPr>
            <p:ph sz="half" idx="13" hasCustomPrompt="1"/>
          </p:nvPr>
        </p:nvSpPr>
        <p:spPr>
          <a:xfrm>
            <a:off x="6205540" y="2097175"/>
            <a:ext cx="5435600" cy="3995650"/>
          </a:xfrm>
        </p:spPr>
        <p:txBody>
          <a:bodyPr>
            <a:normAutofit/>
          </a:bodyPr>
          <a:lstStyle>
            <a:lvl1pPr marL="0" indent="0">
              <a:spcBef>
                <a:spcPts val="1000"/>
              </a:spcBef>
              <a:buNone/>
              <a:defRPr sz="1800">
                <a:solidFill>
                  <a:schemeClr val="tx1"/>
                </a:solidFill>
              </a:defRPr>
            </a:lvl1pPr>
            <a:lvl2pPr marL="228600">
              <a:spcBef>
                <a:spcPts val="1000"/>
              </a:spcBef>
              <a:defRPr sz="1800">
                <a:solidFill>
                  <a:schemeClr val="tx1"/>
                </a:solidFill>
              </a:defRPr>
            </a:lvl2pPr>
            <a:lvl3pPr marL="411480" indent="-228600">
              <a:spcBef>
                <a:spcPts val="1000"/>
              </a:spcBef>
              <a:defRPr sz="1800">
                <a:solidFill>
                  <a:schemeClr val="tx1"/>
                </a:solidFill>
              </a:defRPr>
            </a:lvl3pPr>
            <a:lvl4pPr marL="594360">
              <a:spcBef>
                <a:spcPts val="1000"/>
              </a:spcBef>
              <a:defRPr sz="1800">
                <a:solidFill>
                  <a:schemeClr val="tx1"/>
                </a:solidFill>
              </a:defRPr>
            </a:lvl4pPr>
            <a:lvl5pPr marL="777240">
              <a:spcBef>
                <a:spcPts val="1000"/>
              </a:spcBef>
              <a:defRPr sz="18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8891103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ntent + pictur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600974" y="196900"/>
            <a:ext cx="4899628" cy="2331490"/>
          </a:xfrm>
        </p:spPr>
        <p:txBody>
          <a:bodyPr anchor="b" anchorCtr="0">
            <a:noAutofit/>
          </a:bodyPr>
          <a:lstStyle>
            <a:lvl1pPr algn="r">
              <a:defRPr sz="40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583162" y="2827209"/>
            <a:ext cx="4917440" cy="3442144"/>
          </a:xfrm>
        </p:spPr>
        <p:txBody>
          <a:bodyPr>
            <a:normAutofit/>
          </a:bodyPr>
          <a:lstStyle>
            <a:lvl1pPr marL="0" indent="0" algn="r">
              <a:buNone/>
              <a:defRPr sz="1800">
                <a:solidFill>
                  <a:schemeClr val="tx1"/>
                </a:solidFill>
              </a:defRPr>
            </a:lvl1pPr>
            <a:lvl2pPr algn="r">
              <a:defRPr sz="1200">
                <a:solidFill>
                  <a:schemeClr val="tx1"/>
                </a:solidFill>
              </a:defRPr>
            </a:lvl2pPr>
            <a:lvl3pPr algn="r">
              <a:defRPr sz="1200">
                <a:solidFill>
                  <a:schemeClr val="tx1"/>
                </a:solidFill>
              </a:defRPr>
            </a:lvl3pPr>
            <a:lvl4pPr algn="r">
              <a:defRPr sz="1200">
                <a:solidFill>
                  <a:schemeClr val="tx1"/>
                </a:solidFill>
              </a:defRPr>
            </a:lvl4pPr>
            <a:lvl5pPr algn="r">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6095588" y="0"/>
            <a:ext cx="6095998" cy="6858000"/>
          </a:xfrm>
        </p:spPr>
        <p:txBody>
          <a:bodyPr>
            <a:normAutofit/>
          </a:bodyPr>
          <a:lstStyle>
            <a:lvl1pPr marL="0" indent="0" algn="ctr">
              <a:buNone/>
              <a:defRPr sz="2000">
                <a:solidFill>
                  <a:schemeClr val="tx1"/>
                </a:solidFill>
              </a:defRPr>
            </a:lvl1pPr>
          </a:lstStyle>
          <a:p>
            <a:r>
              <a:rPr lang="en-US" dirty="0"/>
              <a:t>Click icon to add picture</a:t>
            </a:r>
          </a:p>
        </p:txBody>
      </p:sp>
      <p:grpSp>
        <p:nvGrpSpPr>
          <p:cNvPr id="4" name="Group 3">
            <a:extLst>
              <a:ext uri="{FF2B5EF4-FFF2-40B4-BE49-F238E27FC236}">
                <a16:creationId xmlns:a16="http://schemas.microsoft.com/office/drawing/2014/main" id="{A904CD02-7C7D-28DD-85A8-2FD92C29D32A}"/>
              </a:ext>
              <a:ext uri="{C183D7F6-B498-43B3-948B-1728B52AA6E4}">
                <adec:decorative xmlns:adec="http://schemas.microsoft.com/office/drawing/2017/decorative" val="1"/>
              </a:ext>
            </a:extLst>
          </p:cNvPr>
          <p:cNvGrpSpPr/>
          <p:nvPr userDrawn="1"/>
        </p:nvGrpSpPr>
        <p:grpSpPr>
          <a:xfrm>
            <a:off x="4803321" y="682622"/>
            <a:ext cx="734257" cy="760506"/>
            <a:chOff x="5243759" y="1363788"/>
            <a:chExt cx="734257" cy="760506"/>
          </a:xfrm>
        </p:grpSpPr>
        <p:sp>
          <p:nvSpPr>
            <p:cNvPr id="9" name="Freeform 5">
              <a:extLst>
                <a:ext uri="{FF2B5EF4-FFF2-40B4-BE49-F238E27FC236}">
                  <a16:creationId xmlns:a16="http://schemas.microsoft.com/office/drawing/2014/main" id="{FB7341D0-DC30-9661-B3E0-91DE7C37946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 name="Freeform 6">
              <a:extLst>
                <a:ext uri="{FF2B5EF4-FFF2-40B4-BE49-F238E27FC236}">
                  <a16:creationId xmlns:a16="http://schemas.microsoft.com/office/drawing/2014/main" id="{92A118B5-9F91-EA1B-3F95-6BFA5095544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Freeform 8">
              <a:extLst>
                <a:ext uri="{FF2B5EF4-FFF2-40B4-BE49-F238E27FC236}">
                  <a16:creationId xmlns:a16="http://schemas.microsoft.com/office/drawing/2014/main" id="{208891A5-91FA-D924-CB46-E74B50635001}"/>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15" name="Oval 14">
            <a:extLst>
              <a:ext uri="{FF2B5EF4-FFF2-40B4-BE49-F238E27FC236}">
                <a16:creationId xmlns:a16="http://schemas.microsoft.com/office/drawing/2014/main" id="{BE5F7483-2261-D4C4-30E3-2D379D8CA06D}"/>
              </a:ext>
              <a:ext uri="{C183D7F6-B498-43B3-948B-1728B52AA6E4}">
                <adec:decorative xmlns:adec="http://schemas.microsoft.com/office/drawing/2017/decorative" val="1"/>
              </a:ext>
            </a:extLst>
          </p:cNvPr>
          <p:cNvSpPr>
            <a:spLocks noChangeAspect="1"/>
          </p:cNvSpPr>
          <p:nvPr userDrawn="1"/>
        </p:nvSpPr>
        <p:spPr>
          <a:xfrm>
            <a:off x="1189378" y="523262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285220800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losin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E57989ED-9663-5033-AA83-267069FC5CEE}"/>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 name="Title 1">
            <a:extLst>
              <a:ext uri="{FF2B5EF4-FFF2-40B4-BE49-F238E27FC236}">
                <a16:creationId xmlns:a16="http://schemas.microsoft.com/office/drawing/2014/main" id="{B1A4B040-51E3-4DA0-B21D-EEE173E7536F}"/>
              </a:ext>
            </a:extLst>
          </p:cNvPr>
          <p:cNvSpPr>
            <a:spLocks noGrp="1"/>
          </p:cNvSpPr>
          <p:nvPr>
            <p:ph type="title" hasCustomPrompt="1"/>
          </p:nvPr>
        </p:nvSpPr>
        <p:spPr>
          <a:xfrm>
            <a:off x="549536" y="549274"/>
            <a:ext cx="5179330" cy="2841829"/>
          </a:xfrm>
        </p:spPr>
        <p:txBody>
          <a:bodyPr vert="horz" wrap="square" lIns="0" tIns="0" rIns="0" bIns="0" rtlCol="0" anchor="b" anchorCtr="0">
            <a:normAutofit/>
          </a:bodyPr>
          <a:lstStyle>
            <a:lvl1pPr>
              <a:defRPr lang="en-US" sz="5400" dirty="0"/>
            </a:lvl1pPr>
          </a:lstStyle>
          <a:p>
            <a:pPr lvl="0">
              <a:lnSpc>
                <a:spcPct val="100000"/>
              </a:lnSpc>
            </a:pPr>
            <a:r>
              <a:rPr lang="en-US" dirty="0"/>
              <a:t>Click to add title</a:t>
            </a:r>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hasCustomPrompt="1"/>
          </p:nvPr>
        </p:nvSpPr>
        <p:spPr>
          <a:xfrm>
            <a:off x="549537" y="3646704"/>
            <a:ext cx="5179330" cy="2706160"/>
          </a:xfrm>
        </p:spPr>
        <p:txBody>
          <a:bodyPr>
            <a:normAutofit/>
          </a:bodyPr>
          <a:lstStyle>
            <a:lvl1pPr marL="0" indent="0">
              <a:spcBef>
                <a:spcPts val="1000"/>
              </a:spcBef>
              <a:buNone/>
              <a:defRPr sz="1800">
                <a:solidFill>
                  <a:schemeClr val="tx1"/>
                </a:solidFill>
              </a:defRPr>
            </a:lvl1pPr>
            <a:lvl2pPr marL="457200" indent="0">
              <a:spcBef>
                <a:spcPts val="1000"/>
              </a:spcBef>
              <a:buNone/>
              <a:defRPr sz="1200">
                <a:solidFill>
                  <a:schemeClr val="tx1"/>
                </a:solidFill>
              </a:defRPr>
            </a:lvl2pPr>
            <a:lvl3pPr marL="914400" indent="0">
              <a:spcBef>
                <a:spcPts val="1000"/>
              </a:spcBef>
              <a:buNone/>
              <a:defRPr sz="1200">
                <a:solidFill>
                  <a:schemeClr val="tx1"/>
                </a:solidFill>
              </a:defRPr>
            </a:lvl3pPr>
            <a:lvl4pPr marL="1371600" indent="0">
              <a:spcBef>
                <a:spcPts val="1000"/>
              </a:spcBef>
              <a:buNone/>
              <a:defRPr sz="1200">
                <a:solidFill>
                  <a:schemeClr val="tx1"/>
                </a:solidFill>
              </a:defRPr>
            </a:lvl4pPr>
            <a:lvl5pPr marL="1828800" indent="0">
              <a:spcBef>
                <a:spcPts val="1000"/>
              </a:spcBef>
              <a:buNone/>
              <a:defRPr sz="12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0" name="Picture Placeholder 19">
            <a:extLst>
              <a:ext uri="{FF2B5EF4-FFF2-40B4-BE49-F238E27FC236}">
                <a16:creationId xmlns:a16="http://schemas.microsoft.com/office/drawing/2014/main" id="{5392876F-0BBD-F80A-DE7F-8831AD3BF353}"/>
              </a:ext>
            </a:extLst>
          </p:cNvPr>
          <p:cNvSpPr>
            <a:spLocks noGrp="1"/>
          </p:cNvSpPr>
          <p:nvPr>
            <p:ph type="pic" sz="quarter" idx="13" hasCustomPrompt="1"/>
          </p:nvPr>
        </p:nvSpPr>
        <p:spPr>
          <a:xfrm>
            <a:off x="5926138" y="549275"/>
            <a:ext cx="5654675" cy="5788025"/>
          </a:xfrm>
        </p:spPr>
        <p:txBody>
          <a:bodyPr>
            <a:normAutofit/>
          </a:bodyPr>
          <a:lstStyle>
            <a:lvl1pPr marL="0" indent="0" algn="ctr">
              <a:buNone/>
              <a:defRPr sz="2000">
                <a:solidFill>
                  <a:schemeClr val="tx1"/>
                </a:solidFill>
              </a:defRPr>
            </a:lvl1pPr>
          </a:lstStyle>
          <a:p>
            <a:r>
              <a:rPr lang="en-US" dirty="0"/>
              <a:t>Click icon to insert picture</a:t>
            </a:r>
          </a:p>
        </p:txBody>
      </p:sp>
      <p:grpSp>
        <p:nvGrpSpPr>
          <p:cNvPr id="9" name="Group 8">
            <a:extLst>
              <a:ext uri="{FF2B5EF4-FFF2-40B4-BE49-F238E27FC236}">
                <a16:creationId xmlns:a16="http://schemas.microsoft.com/office/drawing/2014/main" id="{64E08E8E-10CB-55BC-8AFF-E64C800B9F89}"/>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0" name="Freeform: Shape 15">
              <a:extLst>
                <a:ext uri="{FF2B5EF4-FFF2-40B4-BE49-F238E27FC236}">
                  <a16:creationId xmlns:a16="http://schemas.microsoft.com/office/drawing/2014/main" id="{B439260B-AC6B-1C83-1A63-058A7E7EFCC9}"/>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1" name="Oval 10">
              <a:extLst>
                <a:ext uri="{FF2B5EF4-FFF2-40B4-BE49-F238E27FC236}">
                  <a16:creationId xmlns:a16="http://schemas.microsoft.com/office/drawing/2014/main" id="{4ADD32DC-9BAF-DA32-4E29-A6D403E04377}"/>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2" name="Group 11">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dirty="0"/>
          </a:p>
        </p:txBody>
      </p:sp>
    </p:spTree>
    <p:extLst>
      <p:ext uri="{BB962C8B-B14F-4D97-AF65-F5344CB8AC3E}">
        <p14:creationId xmlns:p14="http://schemas.microsoft.com/office/powerpoint/2010/main" val="743832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51486218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pPr/>
              <a:t>‹#›</a:t>
            </a:fld>
            <a:endParaRPr lang="en-US" dirty="0"/>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05423310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87073780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r>
              <a:rPr lang="en-US"/>
              <a:t>20XX</a:t>
            </a:r>
            <a:endParaRPr lang="en-US" dirty="0"/>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2545516339"/>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pPr/>
              <a:t>‹#›</a:t>
            </a:fld>
            <a:endParaRPr lang="en-US" dirty="0"/>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00127866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87473468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12015793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379669433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dirty="0"/>
          </a:p>
        </p:txBody>
      </p:sp>
    </p:spTree>
    <p:extLst>
      <p:ext uri="{BB962C8B-B14F-4D97-AF65-F5344CB8AC3E}">
        <p14:creationId xmlns:p14="http://schemas.microsoft.com/office/powerpoint/2010/main" val="4052955849"/>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21" r:id="rId14"/>
    <p:sldLayoutId id="2147483723" r:id="rId15"/>
    <p:sldLayoutId id="2147483724" r:id="rId16"/>
    <p:sldLayoutId id="2147483728" r:id="rId17"/>
  </p:sldLayoutIdLst>
  <p:hf sldNum="0" hdr="0" ftr="0" dt="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title"/>
          </p:nvPr>
        </p:nvSpPr>
        <p:spPr>
          <a:xfrm>
            <a:off x="6399794" y="202862"/>
            <a:ext cx="5594913" cy="4729705"/>
          </a:xfrm>
          <a:noFill/>
        </p:spPr>
        <p:txBody>
          <a:bodyPr anchor="ctr">
            <a:noAutofit/>
          </a:bodyPr>
          <a:lstStyle/>
          <a:p>
            <a:pPr algn="ct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r>
              <a:rPr lang="en-US" sz="2400" dirty="0">
                <a:solidFill>
                  <a:schemeClr val="accent3">
                    <a:lumMod val="75000"/>
                  </a:schemeClr>
                </a:solidFill>
                <a:latin typeface="Times New Roman" panose="02020603050405020304" pitchFamily="18" charset="0"/>
                <a:cs typeface="Times New Roman" panose="02020603050405020304" pitchFamily="18" charset="0"/>
              </a:rPr>
              <a:t>Data Mining &amp; Business Intelligence</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Car Sales Analysis </a:t>
            </a: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pic>
        <p:nvPicPr>
          <p:cNvPr id="8" name="Picture Placeholder 13" descr="Data points digital background">
            <a:extLst>
              <a:ext uri="{FF2B5EF4-FFF2-40B4-BE49-F238E27FC236}">
                <a16:creationId xmlns:a16="http://schemas.microsoft.com/office/drawing/2014/main" id="{53227D59-33F9-9DDB-1C5C-A938A989EE51}"/>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l="7936" r="7936"/>
          <a:stretch/>
        </p:blipFill>
        <p:spPr/>
      </p:pic>
    </p:spTree>
    <p:extLst>
      <p:ext uri="{BB962C8B-B14F-4D97-AF65-F5344CB8AC3E}">
        <p14:creationId xmlns:p14="http://schemas.microsoft.com/office/powerpoint/2010/main" val="28030920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06B59-80B8-CEED-0BCA-BC3F80A85FEA}"/>
              </a:ext>
              <a:ext uri="{C183D7F6-B498-43B3-948B-1728B52AA6E4}">
                <adec:decorative xmlns:adec="http://schemas.microsoft.com/office/drawing/2017/decorative" val="1"/>
              </a:ext>
            </a:extLst>
          </p:cNvPr>
          <p:cNvGrpSpPr/>
          <p:nvPr/>
        </p:nvGrpSpPr>
        <p:grpSpPr>
          <a:xfrm>
            <a:off x="4803321" y="682622"/>
            <a:ext cx="734257" cy="760506"/>
            <a:chOff x="5243759" y="1363788"/>
            <a:chExt cx="734257" cy="760506"/>
          </a:xfrm>
        </p:grpSpPr>
        <p:sp>
          <p:nvSpPr>
            <p:cNvPr id="6" name="Freeform 5">
              <a:extLst>
                <a:ext uri="{FF2B5EF4-FFF2-40B4-BE49-F238E27FC236}">
                  <a16:creationId xmlns:a16="http://schemas.microsoft.com/office/drawing/2014/main" id="{73C2F317-81E4-3678-2FF2-495B3A95470A}"/>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 name="Freeform 6">
              <a:extLst>
                <a:ext uri="{FF2B5EF4-FFF2-40B4-BE49-F238E27FC236}">
                  <a16:creationId xmlns:a16="http://schemas.microsoft.com/office/drawing/2014/main" id="{A7C6D33A-37B7-D2C4-2C1C-6D5253D0D480}"/>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Freeform 8">
              <a:extLst>
                <a:ext uri="{FF2B5EF4-FFF2-40B4-BE49-F238E27FC236}">
                  <a16:creationId xmlns:a16="http://schemas.microsoft.com/office/drawing/2014/main" id="{18145A95-72C3-9BFC-32D2-908F235E389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596634" y="134112"/>
            <a:ext cx="4092612" cy="1194173"/>
          </a:xfrm>
          <a:noFill/>
        </p:spPr>
        <p:txBody>
          <a:bodyPr anchor="b"/>
          <a:lstStyle/>
          <a:p>
            <a:pPr algn="l"/>
            <a:r>
              <a:rPr lang="en-US" dirty="0">
                <a:latin typeface="Times New Roman" panose="02020603050405020304" pitchFamily="18" charset="0"/>
                <a:cs typeface="Times New Roman" panose="02020603050405020304" pitchFamily="18" charset="0"/>
              </a:rPr>
              <a:t>Power BI Visualizations</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583162" y="1638634"/>
            <a:ext cx="4917440" cy="5219366"/>
          </a:xfrm>
          <a:noFill/>
        </p:spPr>
        <p:txBody>
          <a:bodyPr vert="horz" lIns="91440" tIns="45720" rIns="91440" bIns="45720" rtlCol="0" anchor="t">
            <a:noAutofit/>
          </a:bodyPr>
          <a:lstStyle/>
          <a:p>
            <a:pPr algn="l"/>
            <a:r>
              <a:rPr lang="en-CA" sz="1200" b="1" i="0" dirty="0">
                <a:solidFill>
                  <a:srgbClr val="ECECEC"/>
                </a:solidFill>
                <a:effectLst/>
                <a:latin typeface="Times New Roman" panose="02020603050405020304" pitchFamily="18" charset="0"/>
                <a:cs typeface="Times New Roman" panose="02020603050405020304" pitchFamily="18" charset="0"/>
              </a:rPr>
              <a:t>Visualization Techniques:</a:t>
            </a:r>
            <a:r>
              <a:rPr lang="en-CA" sz="1200" b="0" i="0" dirty="0">
                <a:solidFill>
                  <a:srgbClr val="ECECEC"/>
                </a:solidFill>
                <a:effectLst/>
                <a:latin typeface="Times New Roman" panose="02020603050405020304" pitchFamily="18" charset="0"/>
                <a:cs typeface="Times New Roman" panose="02020603050405020304" pitchFamily="18" charset="0"/>
              </a:rPr>
              <a:t> The Power BI dashboard incorporates various visualization techniques to effectively convey insights from the car sales data:</a:t>
            </a:r>
          </a:p>
          <a:p>
            <a:pPr algn="l">
              <a:buFont typeface="Arial" panose="020B0604020202020204" pitchFamily="34" charset="0"/>
              <a:buChar char="•"/>
            </a:pPr>
            <a:r>
              <a:rPr lang="en-CA" sz="1200" b="1" i="0" dirty="0">
                <a:solidFill>
                  <a:srgbClr val="ECECEC"/>
                </a:solidFill>
                <a:effectLst/>
                <a:latin typeface="Times New Roman" panose="02020603050405020304" pitchFamily="18" charset="0"/>
                <a:cs typeface="Times New Roman" panose="02020603050405020304" pitchFamily="18" charset="0"/>
              </a:rPr>
              <a:t>Scatter Plots:</a:t>
            </a:r>
            <a:r>
              <a:rPr lang="en-CA" sz="1200" b="0" i="0" dirty="0">
                <a:solidFill>
                  <a:srgbClr val="ECECEC"/>
                </a:solidFill>
                <a:effectLst/>
                <a:latin typeface="Times New Roman" panose="02020603050405020304" pitchFamily="18" charset="0"/>
                <a:cs typeface="Times New Roman" panose="02020603050405020304" pitchFamily="18" charset="0"/>
              </a:rPr>
              <a:t> Used to visualize relationships between two numerical variables, such as annual income and price, allowing for analysis of trends or patterns.</a:t>
            </a:r>
          </a:p>
          <a:p>
            <a:pPr algn="l">
              <a:buFont typeface="Arial" panose="020B0604020202020204" pitchFamily="34" charset="0"/>
              <a:buChar char="•"/>
            </a:pPr>
            <a:r>
              <a:rPr lang="en-CA" sz="1200" b="1" i="0" dirty="0">
                <a:solidFill>
                  <a:srgbClr val="ECECEC"/>
                </a:solidFill>
                <a:effectLst/>
                <a:latin typeface="Times New Roman" panose="02020603050405020304" pitchFamily="18" charset="0"/>
                <a:cs typeface="Times New Roman" panose="02020603050405020304" pitchFamily="18" charset="0"/>
              </a:rPr>
              <a:t>Cards:</a:t>
            </a:r>
            <a:r>
              <a:rPr lang="en-CA" sz="1200" b="0" i="0" dirty="0">
                <a:solidFill>
                  <a:srgbClr val="ECECEC"/>
                </a:solidFill>
                <a:effectLst/>
                <a:latin typeface="Times New Roman" panose="02020603050405020304" pitchFamily="18" charset="0"/>
                <a:cs typeface="Times New Roman" panose="02020603050405020304" pitchFamily="18" charset="0"/>
              </a:rPr>
              <a:t> Display key performance indicators (KPIs) such as total sales, average price, or cars sold, providing a quick summary of important metrics.</a:t>
            </a:r>
          </a:p>
          <a:p>
            <a:pPr algn="l">
              <a:buFont typeface="Arial" panose="020B0604020202020204" pitchFamily="34" charset="0"/>
              <a:buChar char="•"/>
            </a:pPr>
            <a:r>
              <a:rPr lang="en-CA" sz="1200" b="1" i="0" dirty="0">
                <a:solidFill>
                  <a:srgbClr val="ECECEC"/>
                </a:solidFill>
                <a:effectLst/>
                <a:latin typeface="Times New Roman" panose="02020603050405020304" pitchFamily="18" charset="0"/>
                <a:cs typeface="Times New Roman" panose="02020603050405020304" pitchFamily="18" charset="0"/>
              </a:rPr>
              <a:t>Donut Charts:</a:t>
            </a:r>
            <a:r>
              <a:rPr lang="en-CA" sz="1200" b="0" i="0" dirty="0">
                <a:solidFill>
                  <a:srgbClr val="ECECEC"/>
                </a:solidFill>
                <a:effectLst/>
                <a:latin typeface="Times New Roman" panose="02020603050405020304" pitchFamily="18" charset="0"/>
                <a:cs typeface="Times New Roman" panose="02020603050405020304" pitchFamily="18" charset="0"/>
              </a:rPr>
              <a:t> Illustrate the distribution of categorical variables, such as sales by body style or color, highlighting the relative proportions of each category.</a:t>
            </a:r>
          </a:p>
          <a:p>
            <a:pPr algn="l">
              <a:buFont typeface="Arial" panose="020B0604020202020204" pitchFamily="34" charset="0"/>
              <a:buChar char="•"/>
            </a:pPr>
            <a:r>
              <a:rPr lang="en-CA" sz="1200" b="1" i="0" dirty="0">
                <a:solidFill>
                  <a:srgbClr val="ECECEC"/>
                </a:solidFill>
                <a:effectLst/>
                <a:latin typeface="Times New Roman" panose="02020603050405020304" pitchFamily="18" charset="0"/>
                <a:cs typeface="Times New Roman" panose="02020603050405020304" pitchFamily="18" charset="0"/>
              </a:rPr>
              <a:t>Maps:</a:t>
            </a:r>
            <a:r>
              <a:rPr lang="en-CA" sz="1200" b="0" i="0" dirty="0">
                <a:solidFill>
                  <a:srgbClr val="ECECEC"/>
                </a:solidFill>
                <a:effectLst/>
                <a:latin typeface="Times New Roman" panose="02020603050405020304" pitchFamily="18" charset="0"/>
                <a:cs typeface="Times New Roman" panose="02020603050405020304" pitchFamily="18" charset="0"/>
              </a:rPr>
              <a:t> Show geographic distribution of sales, allowing for spatial analysis and identification of regional sales trends.</a:t>
            </a:r>
          </a:p>
          <a:p>
            <a:pPr algn="l">
              <a:buFont typeface="Arial" panose="020B0604020202020204" pitchFamily="34" charset="0"/>
              <a:buChar char="•"/>
            </a:pPr>
            <a:r>
              <a:rPr lang="en-CA" sz="1200" b="1" i="0" dirty="0">
                <a:solidFill>
                  <a:srgbClr val="ECECEC"/>
                </a:solidFill>
                <a:effectLst/>
                <a:latin typeface="Times New Roman" panose="02020603050405020304" pitchFamily="18" charset="0"/>
                <a:cs typeface="Times New Roman" panose="02020603050405020304" pitchFamily="18" charset="0"/>
              </a:rPr>
              <a:t>Matrices:</a:t>
            </a:r>
            <a:r>
              <a:rPr lang="en-CA" sz="1200" b="0" i="0" dirty="0">
                <a:solidFill>
                  <a:srgbClr val="ECECEC"/>
                </a:solidFill>
                <a:effectLst/>
                <a:latin typeface="Times New Roman" panose="02020603050405020304" pitchFamily="18" charset="0"/>
                <a:cs typeface="Times New Roman" panose="02020603050405020304" pitchFamily="18" charset="0"/>
              </a:rPr>
              <a:t> Provide a structured view of data, enabling comparison and analysis of sales across multiple dimensions, such as time periods or product categories.</a:t>
            </a:r>
          </a:p>
          <a:p>
            <a:pPr algn="l"/>
            <a:r>
              <a:rPr lang="en-CA" sz="1200" b="0" i="0" dirty="0">
                <a:solidFill>
                  <a:srgbClr val="ECECEC"/>
                </a:solidFill>
                <a:effectLst/>
                <a:latin typeface="Times New Roman" panose="02020603050405020304" pitchFamily="18" charset="0"/>
                <a:cs typeface="Times New Roman" panose="02020603050405020304" pitchFamily="18" charset="0"/>
              </a:rPr>
              <a:t>These visualization techniques help stakeholders visually interpret the car sales data, identify trends, patterns, and outliers, and make data-driven decisions.</a:t>
            </a:r>
          </a:p>
        </p:txBody>
      </p:sp>
      <p:pic>
        <p:nvPicPr>
          <p:cNvPr id="20" name="Picture Placeholder 19" descr="A close-up of a graph">
            <a:extLst>
              <a:ext uri="{FF2B5EF4-FFF2-40B4-BE49-F238E27FC236}">
                <a16:creationId xmlns:a16="http://schemas.microsoft.com/office/drawing/2014/main" id="{A7019768-5E2A-F9D1-62D6-EC7C5F0BBEC9}"/>
              </a:ext>
            </a:extLst>
          </p:cNvPr>
          <p:cNvPicPr>
            <a:picLocks noGrp="1" noChangeAspect="1"/>
          </p:cNvPicPr>
          <p:nvPr>
            <p:ph type="pic" sz="quarter" idx="13"/>
          </p:nvPr>
        </p:nvPicPr>
        <p:blipFill>
          <a:blip r:embed="rId2" cstate="hqprint">
            <a:extLst>
              <a:ext uri="{28A0092B-C50C-407E-A947-70E740481C1C}">
                <a14:useLocalDpi xmlns:a14="http://schemas.microsoft.com/office/drawing/2010/main" val="0"/>
              </a:ext>
            </a:extLst>
          </a:blip>
          <a:srcRect l="9" r="9"/>
          <a:stretch/>
        </p:blipFill>
        <p:spPr/>
      </p:pic>
    </p:spTree>
    <p:extLst>
      <p:ext uri="{BB962C8B-B14F-4D97-AF65-F5344CB8AC3E}">
        <p14:creationId xmlns:p14="http://schemas.microsoft.com/office/powerpoint/2010/main" val="22033513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06B59-80B8-CEED-0BCA-BC3F80A85FEA}"/>
              </a:ext>
              <a:ext uri="{C183D7F6-B498-43B3-948B-1728B52AA6E4}">
                <adec:decorative xmlns:adec="http://schemas.microsoft.com/office/drawing/2017/decorative" val="1"/>
              </a:ext>
            </a:extLst>
          </p:cNvPr>
          <p:cNvGrpSpPr/>
          <p:nvPr/>
        </p:nvGrpSpPr>
        <p:grpSpPr>
          <a:xfrm>
            <a:off x="4803321" y="682622"/>
            <a:ext cx="734257" cy="760506"/>
            <a:chOff x="5243759" y="1363788"/>
            <a:chExt cx="734257" cy="760506"/>
          </a:xfrm>
        </p:grpSpPr>
        <p:sp>
          <p:nvSpPr>
            <p:cNvPr id="6" name="Freeform 5">
              <a:extLst>
                <a:ext uri="{FF2B5EF4-FFF2-40B4-BE49-F238E27FC236}">
                  <a16:creationId xmlns:a16="http://schemas.microsoft.com/office/drawing/2014/main" id="{73C2F317-81E4-3678-2FF2-495B3A95470A}"/>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 name="Freeform 6">
              <a:extLst>
                <a:ext uri="{FF2B5EF4-FFF2-40B4-BE49-F238E27FC236}">
                  <a16:creationId xmlns:a16="http://schemas.microsoft.com/office/drawing/2014/main" id="{A7C6D33A-37B7-D2C4-2C1C-6D5253D0D480}"/>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Freeform 8">
              <a:extLst>
                <a:ext uri="{FF2B5EF4-FFF2-40B4-BE49-F238E27FC236}">
                  <a16:creationId xmlns:a16="http://schemas.microsoft.com/office/drawing/2014/main" id="{18145A95-72C3-9BFC-32D2-908F235E389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583162" y="146304"/>
            <a:ext cx="4899628" cy="2185186"/>
          </a:xfrm>
          <a:noFill/>
        </p:spPr>
        <p:txBody>
          <a:bodyPr anchor="b"/>
          <a:lstStyle/>
          <a:p>
            <a:pPr algn="ctr"/>
            <a:r>
              <a:rPr lang="en-US" dirty="0">
                <a:latin typeface="Times New Roman" panose="02020603050405020304" pitchFamily="18" charset="0"/>
                <a:cs typeface="Times New Roman" panose="02020603050405020304" pitchFamily="18" charset="0"/>
              </a:rPr>
              <a:t>Result Interpretation</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583162" y="2553732"/>
            <a:ext cx="4917440" cy="3442144"/>
          </a:xfrm>
          <a:noFill/>
        </p:spPr>
        <p:txBody>
          <a:bodyPr vert="horz" lIns="91440" tIns="45720" rIns="91440" bIns="45720" rtlCol="0" anchor="t">
            <a:normAutofit fontScale="85000" lnSpcReduction="10000"/>
          </a:bodyPr>
          <a:lstStyle/>
          <a:p>
            <a:pPr algn="l"/>
            <a:r>
              <a:rPr lang="en-CA" b="1" i="0" dirty="0">
                <a:solidFill>
                  <a:srgbClr val="ECECEC"/>
                </a:solidFill>
                <a:effectLst/>
                <a:latin typeface="Times New Roman" panose="02020603050405020304" pitchFamily="18" charset="0"/>
                <a:cs typeface="Times New Roman" panose="02020603050405020304" pitchFamily="18" charset="0"/>
              </a:rPr>
              <a:t>Insights Derived:</a:t>
            </a:r>
            <a:r>
              <a:rPr lang="en-CA" b="0" i="0" dirty="0">
                <a:solidFill>
                  <a:srgbClr val="ECECEC"/>
                </a:solidFill>
                <a:effectLst/>
                <a:latin typeface="Times New Roman" panose="02020603050405020304" pitchFamily="18" charset="0"/>
                <a:cs typeface="Times New Roman" panose="02020603050405020304" pitchFamily="18" charset="0"/>
              </a:rPr>
              <a:t> The Power BI dashboard yielded valuable insights from the car sales data, including:</a:t>
            </a:r>
          </a:p>
          <a:p>
            <a:pPr algn="l">
              <a:buFont typeface="Arial" panose="020B0604020202020204" pitchFamily="34" charset="0"/>
              <a:buChar char="•"/>
            </a:pPr>
            <a:r>
              <a:rPr lang="en-CA" b="0" i="0" dirty="0">
                <a:solidFill>
                  <a:srgbClr val="ECECEC"/>
                </a:solidFill>
                <a:effectLst/>
                <a:latin typeface="Times New Roman" panose="02020603050405020304" pitchFamily="18" charset="0"/>
                <a:cs typeface="Times New Roman" panose="02020603050405020304" pitchFamily="18" charset="0"/>
              </a:rPr>
              <a:t>Regional Sales Disparities: Variations in sales performance across different regions, indicating potential opportunities for targeted marketing strategies.</a:t>
            </a:r>
          </a:p>
          <a:p>
            <a:pPr algn="l">
              <a:buFont typeface="Arial" panose="020B0604020202020204" pitchFamily="34" charset="0"/>
              <a:buChar char="•"/>
            </a:pPr>
            <a:r>
              <a:rPr lang="en-CA" b="0" i="0" dirty="0">
                <a:solidFill>
                  <a:srgbClr val="ECECEC"/>
                </a:solidFill>
                <a:effectLst/>
                <a:latin typeface="Times New Roman" panose="02020603050405020304" pitchFamily="18" charset="0"/>
                <a:cs typeface="Times New Roman" panose="02020603050405020304" pitchFamily="18" charset="0"/>
              </a:rPr>
              <a:t>Product Performance Trends: Changes in sales trends for different product categories, highlighting shifts in consumer preferences and the need for product diversification.</a:t>
            </a:r>
          </a:p>
          <a:p>
            <a:br>
              <a:rPr lang="en-CA" dirty="0"/>
            </a:br>
            <a:endParaRPr lang="en-US" dirty="0"/>
          </a:p>
        </p:txBody>
      </p:sp>
      <p:pic>
        <p:nvPicPr>
          <p:cNvPr id="20" name="Picture Placeholder 19" descr="A close-up of a graph">
            <a:extLst>
              <a:ext uri="{FF2B5EF4-FFF2-40B4-BE49-F238E27FC236}">
                <a16:creationId xmlns:a16="http://schemas.microsoft.com/office/drawing/2014/main" id="{A7019768-5E2A-F9D1-62D6-EC7C5F0BBEC9}"/>
              </a:ext>
            </a:extLst>
          </p:cNvPr>
          <p:cNvPicPr>
            <a:picLocks noGrp="1" noChangeAspect="1"/>
          </p:cNvPicPr>
          <p:nvPr>
            <p:ph type="pic" sz="quarter" idx="13"/>
          </p:nvPr>
        </p:nvPicPr>
        <p:blipFill>
          <a:blip r:embed="rId2" cstate="hqprint">
            <a:extLst>
              <a:ext uri="{28A0092B-C50C-407E-A947-70E740481C1C}">
                <a14:useLocalDpi xmlns:a14="http://schemas.microsoft.com/office/drawing/2010/main" val="0"/>
              </a:ext>
            </a:extLst>
          </a:blip>
          <a:srcRect l="9" r="9"/>
          <a:stretch/>
        </p:blipFill>
        <p:spPr/>
      </p:pic>
      <p:sp>
        <p:nvSpPr>
          <p:cNvPr id="9" name="Oval 8">
            <a:extLst>
              <a:ext uri="{FF2B5EF4-FFF2-40B4-BE49-F238E27FC236}">
                <a16:creationId xmlns:a16="http://schemas.microsoft.com/office/drawing/2014/main" id="{5C4A7DC2-42C3-FDDF-02BF-9598D75A6A83}"/>
              </a:ext>
              <a:ext uri="{C183D7F6-B498-43B3-948B-1728B52AA6E4}">
                <adec:decorative xmlns:adec="http://schemas.microsoft.com/office/drawing/2017/decorative" val="1"/>
              </a:ext>
            </a:extLst>
          </p:cNvPr>
          <p:cNvSpPr>
            <a:spLocks noChangeAspect="1"/>
          </p:cNvSpPr>
          <p:nvPr/>
        </p:nvSpPr>
        <p:spPr>
          <a:xfrm>
            <a:off x="1189378" y="523262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Tree>
    <p:extLst>
      <p:ext uri="{BB962C8B-B14F-4D97-AF65-F5344CB8AC3E}">
        <p14:creationId xmlns:p14="http://schemas.microsoft.com/office/powerpoint/2010/main" val="29037874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Result Interpretation</a:t>
            </a:r>
            <a:endParaRPr lang="en-CA" b="1" i="0" dirty="0">
              <a:solidFill>
                <a:srgbClr val="ECECEC"/>
              </a:solidFill>
              <a:effectLst/>
              <a:latin typeface="Söhne"/>
            </a:endParaRPr>
          </a:p>
        </p:txBody>
      </p:sp>
      <p:pic>
        <p:nvPicPr>
          <p:cNvPr id="7" name="Content Placeholder 6" descr="A screenshot of a computer dashboard&#10;&#10;Description automatically generated">
            <a:extLst>
              <a:ext uri="{FF2B5EF4-FFF2-40B4-BE49-F238E27FC236}">
                <a16:creationId xmlns:a16="http://schemas.microsoft.com/office/drawing/2014/main" id="{460C9781-8E42-37B3-557A-ADC07AC8228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32475" y="1255363"/>
            <a:ext cx="8524067" cy="5443730"/>
          </a:xfrm>
        </p:spPr>
      </p:pic>
    </p:spTree>
    <p:extLst>
      <p:ext uri="{BB962C8B-B14F-4D97-AF65-F5344CB8AC3E}">
        <p14:creationId xmlns:p14="http://schemas.microsoft.com/office/powerpoint/2010/main" val="7428831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Result Interpretation</a:t>
            </a:r>
            <a:endParaRPr lang="en-CA" b="1" i="0" dirty="0">
              <a:solidFill>
                <a:srgbClr val="ECECEC"/>
              </a:solidFill>
              <a:effectLst/>
              <a:latin typeface="Söhne"/>
            </a:endParaRPr>
          </a:p>
        </p:txBody>
      </p:sp>
      <p:pic>
        <p:nvPicPr>
          <p:cNvPr id="6" name="Content Placeholder 5" descr="A screenshot of a computer&#10;&#10;Description automatically generated">
            <a:extLst>
              <a:ext uri="{FF2B5EF4-FFF2-40B4-BE49-F238E27FC236}">
                <a16:creationId xmlns:a16="http://schemas.microsoft.com/office/drawing/2014/main" id="{8572FDE0-B7AB-D75E-9D8A-DE8F30FC650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50862" y="1425844"/>
            <a:ext cx="7980072" cy="4933682"/>
          </a:xfrm>
        </p:spPr>
      </p:pic>
    </p:spTree>
    <p:extLst>
      <p:ext uri="{BB962C8B-B14F-4D97-AF65-F5344CB8AC3E}">
        <p14:creationId xmlns:p14="http://schemas.microsoft.com/office/powerpoint/2010/main" val="28140278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a:xfrm>
            <a:off x="550862" y="498474"/>
            <a:ext cx="7960421" cy="694895"/>
          </a:xfrm>
        </p:spPr>
        <p:txBody>
          <a:bodyPr/>
          <a:lstStyle/>
          <a:p>
            <a:pPr algn="l"/>
            <a:r>
              <a:rPr lang="en-US" dirty="0">
                <a:latin typeface="Times New Roman" panose="02020603050405020304" pitchFamily="18" charset="0"/>
                <a:cs typeface="Times New Roman" panose="02020603050405020304" pitchFamily="18" charset="0"/>
              </a:rPr>
              <a:t>Result Interpretation</a:t>
            </a:r>
            <a:endParaRPr lang="en-CA" b="1" i="0" dirty="0">
              <a:solidFill>
                <a:srgbClr val="ECECEC"/>
              </a:solidFill>
              <a:effectLst/>
              <a:latin typeface="Söhne"/>
            </a:endParaRPr>
          </a:p>
        </p:txBody>
      </p:sp>
      <p:pic>
        <p:nvPicPr>
          <p:cNvPr id="7" name="Content Placeholder 6" descr="A screenshot of a computer&#10;&#10;Description automatically generated">
            <a:extLst>
              <a:ext uri="{FF2B5EF4-FFF2-40B4-BE49-F238E27FC236}">
                <a16:creationId xmlns:a16="http://schemas.microsoft.com/office/drawing/2014/main" id="{DED123AD-9D77-3ABA-E1B7-33A5D1285602}"/>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2344" t="1665" r="1472" b="1758"/>
          <a:stretch/>
        </p:blipFill>
        <p:spPr>
          <a:xfrm>
            <a:off x="433953" y="1193369"/>
            <a:ext cx="7795647" cy="4819974"/>
          </a:xfrm>
        </p:spPr>
      </p:pic>
    </p:spTree>
    <p:extLst>
      <p:ext uri="{BB962C8B-B14F-4D97-AF65-F5344CB8AC3E}">
        <p14:creationId xmlns:p14="http://schemas.microsoft.com/office/powerpoint/2010/main" val="2149315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Result Interpretation</a:t>
            </a:r>
            <a:endParaRPr lang="en-CA" b="1" i="0" dirty="0">
              <a:solidFill>
                <a:srgbClr val="ECECEC"/>
              </a:solidFill>
              <a:effectLst/>
              <a:latin typeface="Söhne"/>
            </a:endParaRPr>
          </a:p>
        </p:txBody>
      </p:sp>
      <p:pic>
        <p:nvPicPr>
          <p:cNvPr id="7" name="Content Placeholder 6" descr="A screenshot of a computer screen&#10;&#10;Description automatically generated">
            <a:extLst>
              <a:ext uri="{FF2B5EF4-FFF2-40B4-BE49-F238E27FC236}">
                <a16:creationId xmlns:a16="http://schemas.microsoft.com/office/drawing/2014/main" id="{3BDF402E-F877-B056-2892-943787C21088}"/>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926" b="2262"/>
          <a:stretch/>
        </p:blipFill>
        <p:spPr>
          <a:xfrm>
            <a:off x="300512" y="1379348"/>
            <a:ext cx="8210771" cy="5098944"/>
          </a:xfrm>
        </p:spPr>
      </p:pic>
    </p:spTree>
    <p:extLst>
      <p:ext uri="{BB962C8B-B14F-4D97-AF65-F5344CB8AC3E}">
        <p14:creationId xmlns:p14="http://schemas.microsoft.com/office/powerpoint/2010/main" val="13559525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Result Interpretation</a:t>
            </a:r>
            <a:endParaRPr lang="en-CA" b="1" i="0" dirty="0">
              <a:solidFill>
                <a:srgbClr val="ECECEC"/>
              </a:solidFill>
              <a:effectLst/>
              <a:latin typeface="Söhne"/>
            </a:endParaRPr>
          </a:p>
        </p:txBody>
      </p:sp>
      <p:pic>
        <p:nvPicPr>
          <p:cNvPr id="7" name="Content Placeholder 6" descr="A screenshot of a computer&#10;&#10;Description automatically generated">
            <a:extLst>
              <a:ext uri="{FF2B5EF4-FFF2-40B4-BE49-F238E27FC236}">
                <a16:creationId xmlns:a16="http://schemas.microsoft.com/office/drawing/2014/main" id="{E0BA33E0-B4F0-9212-3AE8-698C963A23E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78969" y="1394847"/>
            <a:ext cx="8208246" cy="4964679"/>
          </a:xfrm>
        </p:spPr>
      </p:pic>
    </p:spTree>
    <p:extLst>
      <p:ext uri="{BB962C8B-B14F-4D97-AF65-F5344CB8AC3E}">
        <p14:creationId xmlns:p14="http://schemas.microsoft.com/office/powerpoint/2010/main" val="2764399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Result Interpretation</a:t>
            </a:r>
            <a:endParaRPr lang="en-CA" b="1" i="0" dirty="0">
              <a:solidFill>
                <a:srgbClr val="ECECEC"/>
              </a:solidFill>
              <a:effectLst/>
              <a:latin typeface="Söhne"/>
            </a:endParaRPr>
          </a:p>
        </p:txBody>
      </p:sp>
      <p:pic>
        <p:nvPicPr>
          <p:cNvPr id="6" name="Content Placeholder 5" descr="A graph on a computer screen&#10;&#10;Description automatically generated">
            <a:extLst>
              <a:ext uri="{FF2B5EF4-FFF2-40B4-BE49-F238E27FC236}">
                <a16:creationId xmlns:a16="http://schemas.microsoft.com/office/drawing/2014/main" id="{938C526C-460E-9AE5-627F-52E73331E34D}"/>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4996" y="1503336"/>
            <a:ext cx="7739172" cy="4579963"/>
          </a:xfrm>
        </p:spPr>
      </p:pic>
    </p:spTree>
    <p:extLst>
      <p:ext uri="{BB962C8B-B14F-4D97-AF65-F5344CB8AC3E}">
        <p14:creationId xmlns:p14="http://schemas.microsoft.com/office/powerpoint/2010/main" val="696608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pPr algn="l"/>
            <a:r>
              <a:rPr lang="en-US" dirty="0">
                <a:latin typeface="Times New Roman" panose="02020603050405020304" pitchFamily="18" charset="0"/>
                <a:cs typeface="Times New Roman" panose="02020603050405020304" pitchFamily="18" charset="0"/>
              </a:rPr>
              <a:t>Result Interpretation</a:t>
            </a:r>
            <a:endParaRPr lang="en-CA" b="1" i="0" dirty="0">
              <a:solidFill>
                <a:srgbClr val="ECECEC"/>
              </a:solidFill>
              <a:effectLst/>
              <a:latin typeface="Söhne"/>
            </a:endParaRPr>
          </a:p>
        </p:txBody>
      </p:sp>
      <p:pic>
        <p:nvPicPr>
          <p:cNvPr id="3" name="Content Placeholder 2"/>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96091" y="1053737"/>
            <a:ext cx="8438606" cy="4937760"/>
          </a:xfrm>
        </p:spPr>
      </p:pic>
    </p:spTree>
    <p:extLst>
      <p:ext uri="{BB962C8B-B14F-4D97-AF65-F5344CB8AC3E}">
        <p14:creationId xmlns:p14="http://schemas.microsoft.com/office/powerpoint/2010/main" val="2965310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3301445" y="78377"/>
            <a:ext cx="5179330" cy="848201"/>
          </a:xfrm>
          <a:noFill/>
        </p:spPr>
        <p:txBody>
          <a:bodyPr anchor="b">
            <a:normAutofit/>
          </a:bodyPr>
          <a:lstStyle/>
          <a:p>
            <a:r>
              <a:rPr lang="en-US" sz="4000" dirty="0">
                <a:latin typeface="Times New Roman" panose="02020603050405020304" pitchFamily="18" charset="0"/>
                <a:cs typeface="Times New Roman" panose="02020603050405020304" pitchFamily="18" charset="0"/>
              </a:rPr>
              <a:t>Dashboard</a:t>
            </a:r>
            <a:r>
              <a:rPr lang="en-US" dirty="0"/>
              <a:t> </a:t>
            </a:r>
            <a:r>
              <a:rPr lang="en-US" sz="4000" dirty="0">
                <a:latin typeface="Times New Roman" panose="02020603050405020304" pitchFamily="18" charset="0"/>
                <a:cs typeface="Times New Roman" panose="02020603050405020304" pitchFamily="18" charset="0"/>
              </a:rPr>
              <a:t>Recording</a:t>
            </a:r>
          </a:p>
        </p:txBody>
      </p:sp>
      <p:pic>
        <p:nvPicPr>
          <p:cNvPr id="4" name="Screen Recordin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799" y="1022372"/>
            <a:ext cx="10955383" cy="5731125"/>
          </a:xfrm>
          <a:prstGeom prst="rect">
            <a:avLst/>
          </a:prstGeom>
        </p:spPr>
      </p:pic>
    </p:spTree>
    <p:extLst>
      <p:ext uri="{BB962C8B-B14F-4D97-AF65-F5344CB8AC3E}">
        <p14:creationId xmlns:p14="http://schemas.microsoft.com/office/powerpoint/2010/main" val="5774967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D5BE93-0252-3CC3-B567-14EC47EB8C7F}"/>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Agenda</a:t>
            </a:r>
          </a:p>
        </p:txBody>
      </p:sp>
      <p:sp>
        <p:nvSpPr>
          <p:cNvPr id="3" name="Content Placeholder 2">
            <a:extLst>
              <a:ext uri="{FF2B5EF4-FFF2-40B4-BE49-F238E27FC236}">
                <a16:creationId xmlns:a16="http://schemas.microsoft.com/office/drawing/2014/main" id="{1ABCA07C-1908-B1EB-82FA-EC63DAAF4CF4}"/>
              </a:ext>
            </a:extLst>
          </p:cNvPr>
          <p:cNvSpPr>
            <a:spLocks noGrp="1"/>
          </p:cNvSpPr>
          <p:nvPr>
            <p:ph sz="quarter" idx="13"/>
          </p:nvPr>
        </p:nvSpPr>
        <p:spPr/>
        <p:txBody>
          <a:bodyPr>
            <a:normAutofit fontScale="85000" lnSpcReduction="20000"/>
          </a:bodyPr>
          <a:lstStyle/>
          <a:p>
            <a:r>
              <a:rPr lang="en-US" dirty="0"/>
              <a:t>Introduction</a:t>
            </a:r>
          </a:p>
          <a:p>
            <a:r>
              <a:rPr lang="en-US" dirty="0"/>
              <a:t>Problem Statement</a:t>
            </a:r>
          </a:p>
          <a:p>
            <a:r>
              <a:rPr lang="en-US" dirty="0"/>
              <a:t>Dataset and Algorithm</a:t>
            </a:r>
          </a:p>
          <a:p>
            <a:r>
              <a:rPr lang="en-US" dirty="0"/>
              <a:t>Mining Algorithm Implementation</a:t>
            </a:r>
          </a:p>
          <a:p>
            <a:r>
              <a:rPr lang="en-US" dirty="0"/>
              <a:t>Cluster Formation</a:t>
            </a:r>
          </a:p>
          <a:p>
            <a:r>
              <a:rPr lang="en-US" dirty="0"/>
              <a:t>Power BI Visuals</a:t>
            </a:r>
          </a:p>
          <a:p>
            <a:r>
              <a:rPr lang="en-US" dirty="0"/>
              <a:t>Results</a:t>
            </a:r>
          </a:p>
          <a:p>
            <a:r>
              <a:rPr lang="en-US" dirty="0"/>
              <a:t>Dashboard Live Recording</a:t>
            </a:r>
          </a:p>
          <a:p>
            <a:r>
              <a:rPr lang="en-US" dirty="0"/>
              <a:t>Questions</a:t>
            </a:r>
          </a:p>
          <a:p>
            <a:endParaRPr lang="en-US" dirty="0"/>
          </a:p>
        </p:txBody>
      </p:sp>
    </p:spTree>
    <p:extLst>
      <p:ext uri="{BB962C8B-B14F-4D97-AF65-F5344CB8AC3E}">
        <p14:creationId xmlns:p14="http://schemas.microsoft.com/office/powerpoint/2010/main" val="26650455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noFill/>
        </p:spPr>
        <p:txBody>
          <a:bodyPr anchor="b">
            <a:normAutofit/>
          </a:bodyPr>
          <a:lstStyle/>
          <a:p>
            <a:r>
              <a:rPr lang="en-US" dirty="0">
                <a:latin typeface="Times New Roman" panose="02020603050405020304" pitchFamily="18" charset="0"/>
                <a:cs typeface="Times New Roman" panose="02020603050405020304" pitchFamily="18" charset="0"/>
              </a:rPr>
              <a:t>Questions</a:t>
            </a:r>
            <a:r>
              <a:rPr lang="en-US" dirty="0"/>
              <a:t>?</a:t>
            </a:r>
          </a:p>
        </p:txBody>
      </p:sp>
      <p:pic>
        <p:nvPicPr>
          <p:cNvPr id="25" name="Picture Placeholder 24" descr="A close-up of a network">
            <a:extLst>
              <a:ext uri="{FF2B5EF4-FFF2-40B4-BE49-F238E27FC236}">
                <a16:creationId xmlns:a16="http://schemas.microsoft.com/office/drawing/2014/main" id="{41A1C574-72C6-642F-E4D2-FF0C993AEF78}"/>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t="1" b="1"/>
          <a:stretch/>
        </p:blipFill>
        <p:spPr/>
      </p:pic>
    </p:spTree>
    <p:extLst>
      <p:ext uri="{BB962C8B-B14F-4D97-AF65-F5344CB8AC3E}">
        <p14:creationId xmlns:p14="http://schemas.microsoft.com/office/powerpoint/2010/main" val="2547630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Problem Statements</a:t>
            </a:r>
          </a:p>
        </p:txBody>
      </p:sp>
      <p:sp>
        <p:nvSpPr>
          <p:cNvPr id="3" name="Content Placeholder 2">
            <a:extLst>
              <a:ext uri="{FF2B5EF4-FFF2-40B4-BE49-F238E27FC236}">
                <a16:creationId xmlns:a16="http://schemas.microsoft.com/office/drawing/2014/main" id="{1C6744DD-5BC8-42C8-4313-13CE95ED575B}"/>
              </a:ext>
            </a:extLst>
          </p:cNvPr>
          <p:cNvSpPr>
            <a:spLocks noGrp="1"/>
          </p:cNvSpPr>
          <p:nvPr>
            <p:ph idx="1"/>
          </p:nvPr>
        </p:nvSpPr>
        <p:spPr>
          <a:xfrm>
            <a:off x="581342" y="2103039"/>
            <a:ext cx="8196897" cy="3979625"/>
          </a:xfrm>
        </p:spPr>
        <p:txBody>
          <a:bodyPr>
            <a:normAutofit fontScale="77500" lnSpcReduction="20000"/>
          </a:bodyPr>
          <a:lstStyle/>
          <a:p>
            <a:pPr algn="l"/>
            <a:r>
              <a:rPr lang="en-CA" sz="2100" b="1" i="0" dirty="0">
                <a:solidFill>
                  <a:srgbClr val="ECECEC"/>
                </a:solidFill>
                <a:effectLst/>
                <a:latin typeface="Times New Roman" panose="02020603050405020304" pitchFamily="18" charset="0"/>
                <a:cs typeface="Times New Roman" panose="02020603050405020304" pitchFamily="18" charset="0"/>
              </a:rPr>
              <a:t>Mining Aspect:</a:t>
            </a:r>
            <a:r>
              <a:rPr lang="en-CA" sz="2100" b="0" i="0" dirty="0">
                <a:solidFill>
                  <a:srgbClr val="ECECEC"/>
                </a:solidFill>
                <a:effectLst/>
                <a:latin typeface="Times New Roman" panose="02020603050405020304" pitchFamily="18" charset="0"/>
                <a:cs typeface="Times New Roman" panose="02020603050405020304" pitchFamily="18" charset="0"/>
              </a:rPr>
              <a:t> Analyzing car sales data presents a multifaceted challenge, primarily in extracting actionable insights crucial for informed decision-making. The complexity lies in deciphering patterns, trends, and customer behaviors from a vast pool of transactional data. This involves identifying significant factors influencing sales performance, understanding customer preferences, and pinpointing areas for improvement across various dimensions such as geographical regions, dealership performance, and product offerings.</a:t>
            </a:r>
          </a:p>
          <a:p>
            <a:pPr algn="l"/>
            <a:r>
              <a:rPr lang="en-CA" sz="2100" b="1" i="0" dirty="0">
                <a:solidFill>
                  <a:srgbClr val="ECECEC"/>
                </a:solidFill>
                <a:effectLst/>
                <a:latin typeface="Times New Roman" panose="02020603050405020304" pitchFamily="18" charset="0"/>
                <a:cs typeface="Times New Roman" panose="02020603050405020304" pitchFamily="18" charset="0"/>
              </a:rPr>
              <a:t>Visualization Aspect:</a:t>
            </a:r>
            <a:r>
              <a:rPr lang="en-CA" sz="2100" b="0" i="0" dirty="0">
                <a:solidFill>
                  <a:srgbClr val="ECECEC"/>
                </a:solidFill>
                <a:effectLst/>
                <a:latin typeface="Times New Roman" panose="02020603050405020304" pitchFamily="18" charset="0"/>
                <a:cs typeface="Times New Roman" panose="02020603050405020304" pitchFamily="18" charset="0"/>
              </a:rPr>
              <a:t> Effective visualization techniques play a pivotal role in transforming raw data into comprehensible insights. As the volume and complexity of data increase, the need for clear, intuitive visual representations becomes paramount. Visualization facilitates the communication of findings to stakeholders, enabling them to grasp insights quickly and make informed decisions. From interactive dashboards to insightful charts and graphs, visualization techniques serve as a bridge between data analysis and actionable insights.</a:t>
            </a:r>
          </a:p>
          <a:p>
            <a:pPr marL="0" indent="0">
              <a:buNone/>
            </a:pPr>
            <a:br>
              <a:rPr lang="en-CA" dirty="0"/>
            </a:br>
            <a:endParaRPr lang="en-US" dirty="0"/>
          </a:p>
        </p:txBody>
      </p:sp>
    </p:spTree>
    <p:extLst>
      <p:ext uri="{BB962C8B-B14F-4D97-AF65-F5344CB8AC3E}">
        <p14:creationId xmlns:p14="http://schemas.microsoft.com/office/powerpoint/2010/main" val="3175185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76CC09F-7383-3A4C-555C-35DA0BB4B76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Dataset And Algorithm</a:t>
            </a:r>
          </a:p>
        </p:txBody>
      </p:sp>
      <p:sp>
        <p:nvSpPr>
          <p:cNvPr id="6" name="Content Placeholder 5">
            <a:extLst>
              <a:ext uri="{FF2B5EF4-FFF2-40B4-BE49-F238E27FC236}">
                <a16:creationId xmlns:a16="http://schemas.microsoft.com/office/drawing/2014/main" id="{9BE7E655-DBBE-1E38-D543-EB34028F2F2B}"/>
              </a:ext>
            </a:extLst>
          </p:cNvPr>
          <p:cNvSpPr>
            <a:spLocks noGrp="1"/>
          </p:cNvSpPr>
          <p:nvPr>
            <p:ph sz="half" idx="1"/>
          </p:nvPr>
        </p:nvSpPr>
        <p:spPr/>
        <p:txBody>
          <a:bodyPr/>
          <a:lstStyle/>
          <a:p>
            <a:r>
              <a:rPr lang="en-CA" b="1" i="0" dirty="0">
                <a:solidFill>
                  <a:srgbClr val="ECECEC"/>
                </a:solidFill>
                <a:effectLst/>
                <a:latin typeface="Söhne"/>
              </a:rPr>
              <a:t>Dataset Description:</a:t>
            </a:r>
            <a:r>
              <a:rPr lang="en-CA" b="0" i="0" dirty="0">
                <a:solidFill>
                  <a:srgbClr val="ECECEC"/>
                </a:solidFill>
                <a:effectLst/>
                <a:latin typeface="Söhne"/>
              </a:rPr>
              <a:t> The car sales dataset comprises transactional records capturing essential attributes related to each sale. These attributes include customer demographics, dealership details, car specifications, pricing information, and regional data. The dataset provides a comprehensive overview of sales activities over a specified period, allowing for in-depth analysis of various factors influencing car sales. The Dataset that we picke</a:t>
            </a:r>
            <a:r>
              <a:rPr lang="en-CA" dirty="0">
                <a:solidFill>
                  <a:srgbClr val="ECECEC"/>
                </a:solidFill>
                <a:latin typeface="Söhne"/>
              </a:rPr>
              <a:t>d consists of 23,907 records and 16 attributes. We got the dataset from reputable open-source website i.e, topmate.io.</a:t>
            </a:r>
            <a:endParaRPr lang="en-US" dirty="0"/>
          </a:p>
        </p:txBody>
      </p:sp>
      <p:sp>
        <p:nvSpPr>
          <p:cNvPr id="7" name="Content Placeholder 6">
            <a:extLst>
              <a:ext uri="{FF2B5EF4-FFF2-40B4-BE49-F238E27FC236}">
                <a16:creationId xmlns:a16="http://schemas.microsoft.com/office/drawing/2014/main" id="{845A03A5-6D4D-7072-B3BD-F2DA38CADEB0}"/>
              </a:ext>
            </a:extLst>
          </p:cNvPr>
          <p:cNvSpPr>
            <a:spLocks noGrp="1"/>
          </p:cNvSpPr>
          <p:nvPr>
            <p:ph sz="half" idx="13"/>
          </p:nvPr>
        </p:nvSpPr>
        <p:spPr/>
        <p:txBody>
          <a:bodyPr/>
          <a:lstStyle/>
          <a:p>
            <a:r>
              <a:rPr lang="en-CA" b="1" i="0" dirty="0">
                <a:solidFill>
                  <a:srgbClr val="ECECEC"/>
                </a:solidFill>
                <a:effectLst/>
                <a:latin typeface="Söhne"/>
              </a:rPr>
              <a:t>Mining Algorithm:</a:t>
            </a:r>
            <a:r>
              <a:rPr lang="en-CA" b="0" i="0" dirty="0">
                <a:solidFill>
                  <a:srgbClr val="ECECEC"/>
                </a:solidFill>
                <a:effectLst/>
                <a:latin typeface="Söhne"/>
              </a:rPr>
              <a:t> For analyzing the dataset, we employed K-means clustering, a popular unsupervised learning algorithm. K-means clustering is used to partition the dataset into distinct groups (clusters) based on similarity, with the number of clusters predefined. Prior to clustering, preprocessing techniques were applied to the dataset, including standardization of numerical features and one-hot encoding of categorical variables. These preprocessing steps ensure the data is appropriately formatted and scaled for clustering analysis.</a:t>
            </a:r>
            <a:endParaRPr lang="en-US" dirty="0"/>
          </a:p>
        </p:txBody>
      </p:sp>
    </p:spTree>
    <p:extLst>
      <p:ext uri="{BB962C8B-B14F-4D97-AF65-F5344CB8AC3E}">
        <p14:creationId xmlns:p14="http://schemas.microsoft.com/office/powerpoint/2010/main" val="2330188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r>
              <a:rPr lang="en-CA" b="1" dirty="0">
                <a:solidFill>
                  <a:srgbClr val="ECECEC"/>
                </a:solidFill>
                <a:latin typeface="Times New Roman" panose="02020603050405020304" pitchFamily="18" charset="0"/>
                <a:cs typeface="Times New Roman" panose="02020603050405020304" pitchFamily="18" charset="0"/>
              </a:rPr>
              <a:t>Mining Algorithm Implementation</a:t>
            </a:r>
            <a:endParaRPr lang="en-CA" b="1" i="0" dirty="0">
              <a:solidFill>
                <a:srgbClr val="ECECEC"/>
              </a:solidFill>
              <a:effectLst/>
              <a:latin typeface="Söhne"/>
            </a:endParaRPr>
          </a:p>
        </p:txBody>
      </p:sp>
      <p:sp>
        <p:nvSpPr>
          <p:cNvPr id="3" name="Content Placeholder 2">
            <a:extLst>
              <a:ext uri="{FF2B5EF4-FFF2-40B4-BE49-F238E27FC236}">
                <a16:creationId xmlns:a16="http://schemas.microsoft.com/office/drawing/2014/main" id="{1C6744DD-5BC8-42C8-4313-13CE95ED575B}"/>
              </a:ext>
            </a:extLst>
          </p:cNvPr>
          <p:cNvSpPr>
            <a:spLocks noGrp="1"/>
          </p:cNvSpPr>
          <p:nvPr>
            <p:ph idx="1"/>
          </p:nvPr>
        </p:nvSpPr>
        <p:spPr/>
        <p:txBody>
          <a:bodyPr>
            <a:normAutofit lnSpcReduction="10000"/>
          </a:bodyPr>
          <a:lstStyle/>
          <a:p>
            <a:pPr marL="0" indent="0" algn="l">
              <a:buNone/>
            </a:pPr>
            <a:r>
              <a:rPr lang="en-CA" b="1" i="0" dirty="0">
                <a:solidFill>
                  <a:srgbClr val="ECECEC"/>
                </a:solidFill>
                <a:effectLst/>
                <a:latin typeface="Söhne"/>
              </a:rPr>
              <a:t>Preprocessing Steps:</a:t>
            </a:r>
            <a:r>
              <a:rPr lang="en-CA" b="0" i="0" dirty="0">
                <a:solidFill>
                  <a:srgbClr val="ECECEC"/>
                </a:solidFill>
                <a:effectLst/>
                <a:latin typeface="Söhne"/>
              </a:rPr>
              <a:t> The preprocessing steps involved in preparing the car sales dataset for clustering primarily focused on data cleaning and transformation to ensure optimal performance of the K-means algorithm. These steps include:</a:t>
            </a:r>
          </a:p>
          <a:p>
            <a:pPr algn="l">
              <a:buFont typeface="Arial" panose="020B0604020202020204" pitchFamily="34" charset="0"/>
              <a:buChar char="•"/>
            </a:pPr>
            <a:r>
              <a:rPr lang="en-CA" b="0" i="0" dirty="0">
                <a:solidFill>
                  <a:srgbClr val="ECECEC"/>
                </a:solidFill>
                <a:effectLst/>
                <a:latin typeface="Söhne"/>
              </a:rPr>
              <a:t>Handling missing values: Identifying and either removing or imputing missing values in the dataset to maintain data integrity.</a:t>
            </a:r>
          </a:p>
          <a:p>
            <a:pPr algn="l">
              <a:buFont typeface="Arial" panose="020B0604020202020204" pitchFamily="34" charset="0"/>
              <a:buChar char="•"/>
            </a:pPr>
            <a:r>
              <a:rPr lang="en-CA" b="0" i="0" dirty="0">
                <a:solidFill>
                  <a:srgbClr val="ECECEC"/>
                </a:solidFill>
                <a:effectLst/>
                <a:latin typeface="Söhne"/>
              </a:rPr>
              <a:t>Encoding categorical variables: Converting categorical variables such as gender, dealer name, company, model, engine, transmission, color, body style, and dealer region into numerical format using one-hot encoding.</a:t>
            </a:r>
          </a:p>
          <a:p>
            <a:pPr algn="l">
              <a:buFont typeface="Arial" panose="020B0604020202020204" pitchFamily="34" charset="0"/>
              <a:buChar char="•"/>
            </a:pPr>
            <a:r>
              <a:rPr lang="en-CA" b="0" i="0" dirty="0">
                <a:solidFill>
                  <a:srgbClr val="ECECEC"/>
                </a:solidFill>
                <a:effectLst/>
                <a:latin typeface="Söhne"/>
              </a:rPr>
              <a:t>Standardizing numerical variables: Scaling numerical variables like annual income and price to a standard scale to avoid biases during clustering.</a:t>
            </a:r>
          </a:p>
        </p:txBody>
      </p:sp>
      <p:pic>
        <p:nvPicPr>
          <p:cNvPr id="1026" name="Picture 2">
            <a:extLst>
              <a:ext uri="{FF2B5EF4-FFF2-40B4-BE49-F238E27FC236}">
                <a16:creationId xmlns:a16="http://schemas.microsoft.com/office/drawing/2014/main" id="{3E1893DD-F36C-714C-9F41-6AE6768A51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03168" y="3874529"/>
            <a:ext cx="3193037" cy="2839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7321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r>
              <a:rPr lang="en-CA" b="1" dirty="0">
                <a:solidFill>
                  <a:srgbClr val="ECECEC"/>
                </a:solidFill>
                <a:latin typeface="Times New Roman" panose="02020603050405020304" pitchFamily="18" charset="0"/>
                <a:cs typeface="Times New Roman" panose="02020603050405020304" pitchFamily="18" charset="0"/>
              </a:rPr>
              <a:t>Mining Algorithm Implementation</a:t>
            </a:r>
            <a:endParaRPr lang="en-CA" b="1" i="0" dirty="0">
              <a:solidFill>
                <a:srgbClr val="ECECEC"/>
              </a:solidFill>
              <a:effectLst/>
              <a:latin typeface="Söhne"/>
            </a:endParaRPr>
          </a:p>
        </p:txBody>
      </p:sp>
      <p:sp>
        <p:nvSpPr>
          <p:cNvPr id="3" name="Content Placeholder 2">
            <a:extLst>
              <a:ext uri="{FF2B5EF4-FFF2-40B4-BE49-F238E27FC236}">
                <a16:creationId xmlns:a16="http://schemas.microsoft.com/office/drawing/2014/main" id="{1C6744DD-5BC8-42C8-4313-13CE95ED575B}"/>
              </a:ext>
            </a:extLst>
          </p:cNvPr>
          <p:cNvSpPr>
            <a:spLocks noGrp="1"/>
          </p:cNvSpPr>
          <p:nvPr>
            <p:ph idx="1"/>
          </p:nvPr>
        </p:nvSpPr>
        <p:spPr/>
        <p:txBody>
          <a:bodyPr>
            <a:normAutofit fontScale="85000" lnSpcReduction="10000"/>
          </a:bodyPr>
          <a:lstStyle/>
          <a:p>
            <a:pPr marL="0" indent="0" algn="l">
              <a:buNone/>
            </a:pPr>
            <a:r>
              <a:rPr lang="en-CA" b="1" i="0" dirty="0">
                <a:solidFill>
                  <a:srgbClr val="ECECEC"/>
                </a:solidFill>
                <a:effectLst/>
                <a:latin typeface="Söhne"/>
              </a:rPr>
              <a:t>Algorithm Implementation:</a:t>
            </a:r>
            <a:r>
              <a:rPr lang="en-CA" b="0" i="0" dirty="0">
                <a:solidFill>
                  <a:srgbClr val="ECECEC"/>
                </a:solidFill>
                <a:effectLst/>
                <a:latin typeface="Söhne"/>
              </a:rPr>
              <a:t> The K-means clustering algorithm was implemented to partition the preprocessed dataset into 'k' clusters. Key parameters and settings include:</a:t>
            </a:r>
          </a:p>
          <a:p>
            <a:pPr algn="l">
              <a:buFont typeface="Arial" panose="020B0604020202020204" pitchFamily="34" charset="0"/>
              <a:buChar char="•"/>
            </a:pPr>
            <a:r>
              <a:rPr lang="en-CA" b="1" i="0" dirty="0">
                <a:solidFill>
                  <a:srgbClr val="ECECEC"/>
                </a:solidFill>
                <a:effectLst/>
                <a:latin typeface="Söhne"/>
              </a:rPr>
              <a:t>Number of clusters (k):</a:t>
            </a:r>
            <a:r>
              <a:rPr lang="en-CA" b="0" i="0" dirty="0">
                <a:solidFill>
                  <a:srgbClr val="ECECEC"/>
                </a:solidFill>
                <a:effectLst/>
                <a:latin typeface="Söhne"/>
              </a:rPr>
              <a:t> This parameter determines the number of clusters into which the dataset is divided. In our implementation, 'k' was set based on domain knowledge and through techniques such as the elbow method.</a:t>
            </a:r>
          </a:p>
          <a:p>
            <a:pPr algn="l">
              <a:buFont typeface="Arial" panose="020B0604020202020204" pitchFamily="34" charset="0"/>
              <a:buChar char="•"/>
            </a:pPr>
            <a:r>
              <a:rPr lang="en-CA" b="1" i="0" dirty="0">
                <a:solidFill>
                  <a:srgbClr val="ECECEC"/>
                </a:solidFill>
                <a:effectLst/>
                <a:latin typeface="Söhne"/>
              </a:rPr>
              <a:t>Initialization method:</a:t>
            </a:r>
            <a:r>
              <a:rPr lang="en-CA" b="0" i="0" dirty="0">
                <a:solidFill>
                  <a:srgbClr val="ECECEC"/>
                </a:solidFill>
                <a:effectLst/>
                <a:latin typeface="Söhne"/>
              </a:rPr>
              <a:t> The algorithm's performance can vary based on how initial cluster centroids are selected. Common initialization methods include 'random' and 'k-means++'.</a:t>
            </a:r>
          </a:p>
          <a:p>
            <a:pPr algn="l">
              <a:buFont typeface="Arial" panose="020B0604020202020204" pitchFamily="34" charset="0"/>
              <a:buChar char="•"/>
            </a:pPr>
            <a:r>
              <a:rPr lang="en-CA" b="1" i="0" dirty="0">
                <a:solidFill>
                  <a:srgbClr val="ECECEC"/>
                </a:solidFill>
                <a:effectLst/>
                <a:latin typeface="Söhne"/>
              </a:rPr>
              <a:t>Convergence criteria:</a:t>
            </a:r>
            <a:r>
              <a:rPr lang="en-CA" b="0" i="0" dirty="0">
                <a:solidFill>
                  <a:srgbClr val="ECECEC"/>
                </a:solidFill>
                <a:effectLst/>
                <a:latin typeface="Söhne"/>
              </a:rPr>
              <a:t> The algorithm iteratively assigns data points to the nearest cluster centroid and updates the centroids until convergence. Convergence is typically defined by a tolerance or maximum number of iterations.</a:t>
            </a:r>
          </a:p>
          <a:p>
            <a:br>
              <a:rPr lang="en-CA" dirty="0"/>
            </a:br>
            <a:endParaRPr lang="en-CA" b="0" i="0" dirty="0">
              <a:solidFill>
                <a:srgbClr val="ECECEC"/>
              </a:solidFill>
              <a:effectLst/>
              <a:latin typeface="Söhne"/>
            </a:endParaRPr>
          </a:p>
        </p:txBody>
      </p:sp>
      <p:pic>
        <p:nvPicPr>
          <p:cNvPr id="2050" name="Picture 2">
            <a:extLst>
              <a:ext uri="{FF2B5EF4-FFF2-40B4-BE49-F238E27FC236}">
                <a16:creationId xmlns:a16="http://schemas.microsoft.com/office/drawing/2014/main" id="{8DCE424F-6FB5-2678-1B66-4926F130D6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36914" y="3657600"/>
            <a:ext cx="3428594" cy="29687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88155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p:txBody>
          <a:bodyPr/>
          <a:lstStyle/>
          <a:p>
            <a:pPr algn="l"/>
            <a:r>
              <a:rPr lang="en-CA" b="1" i="0" dirty="0">
                <a:solidFill>
                  <a:srgbClr val="ECECEC"/>
                </a:solidFill>
                <a:effectLst/>
                <a:latin typeface="Times New Roman" panose="02020603050405020304" pitchFamily="18" charset="0"/>
                <a:cs typeface="Times New Roman" panose="02020603050405020304" pitchFamily="18" charset="0"/>
              </a:rPr>
              <a:t>Mining Algorithm Implementation</a:t>
            </a:r>
          </a:p>
        </p:txBody>
      </p:sp>
      <p:sp>
        <p:nvSpPr>
          <p:cNvPr id="3" name="Content Placeholder 2">
            <a:extLst>
              <a:ext uri="{FF2B5EF4-FFF2-40B4-BE49-F238E27FC236}">
                <a16:creationId xmlns:a16="http://schemas.microsoft.com/office/drawing/2014/main" id="{1C6744DD-5BC8-42C8-4313-13CE95ED575B}"/>
              </a:ext>
            </a:extLst>
          </p:cNvPr>
          <p:cNvSpPr>
            <a:spLocks noGrp="1"/>
          </p:cNvSpPr>
          <p:nvPr>
            <p:ph idx="1"/>
          </p:nvPr>
        </p:nvSpPr>
        <p:spPr/>
        <p:txBody>
          <a:bodyPr/>
          <a:lstStyle/>
          <a:p>
            <a:pPr marL="0" indent="0" algn="l">
              <a:buNone/>
            </a:pPr>
            <a:r>
              <a:rPr lang="en-CA" b="1" i="0" dirty="0">
                <a:solidFill>
                  <a:srgbClr val="ECECEC"/>
                </a:solidFill>
                <a:effectLst/>
                <a:latin typeface="Söhne"/>
              </a:rPr>
              <a:t>Validation and Performance Evaluation:</a:t>
            </a:r>
            <a:r>
              <a:rPr lang="en-CA" b="0" i="0" dirty="0">
                <a:solidFill>
                  <a:srgbClr val="ECECEC"/>
                </a:solidFill>
                <a:effectLst/>
                <a:latin typeface="Söhne"/>
              </a:rPr>
              <a:t> The Silhouette Score is a metric used to evaluate the performance of the clustering algorithm. It measures the cohesion and separation of clusters, with values ranging from -1 to 1. A higher Silhouette Score indicates better-defined clusters:</a:t>
            </a:r>
          </a:p>
          <a:p>
            <a:pPr algn="l">
              <a:buFont typeface="Arial" panose="020B0604020202020204" pitchFamily="34" charset="0"/>
              <a:buChar char="•"/>
            </a:pPr>
            <a:r>
              <a:rPr lang="en-CA" b="0" i="0" dirty="0">
                <a:solidFill>
                  <a:srgbClr val="ECECEC"/>
                </a:solidFill>
                <a:effectLst/>
                <a:latin typeface="Söhne"/>
              </a:rPr>
              <a:t>The Silhouette Score of 0.0997 suggests that the clustering model exhibits moderate cohesion and separation among clusters. While positive, the score indicates that there is still room for improvement in cluster distinctiveness and coherence.</a:t>
            </a:r>
          </a:p>
          <a:p>
            <a:pPr algn="l"/>
            <a:r>
              <a:rPr lang="en-CA" b="0" i="0" dirty="0">
                <a:solidFill>
                  <a:srgbClr val="ECECEC"/>
                </a:solidFill>
                <a:effectLst/>
                <a:latin typeface="Söhne"/>
              </a:rPr>
              <a:t>This evaluation metric helps assess the effectiveness of the clustering algorithm in creating meaningful and distinct clusters from the car sales dataset.</a:t>
            </a:r>
          </a:p>
        </p:txBody>
      </p:sp>
      <p:pic>
        <p:nvPicPr>
          <p:cNvPr id="3074" name="Picture 2">
            <a:extLst>
              <a:ext uri="{FF2B5EF4-FFF2-40B4-BE49-F238E27FC236}">
                <a16:creationId xmlns:a16="http://schemas.microsoft.com/office/drawing/2014/main" id="{5FCF263D-14AA-C2A0-068F-AC421B8DA68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11283" y="3791712"/>
            <a:ext cx="3570989" cy="29123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9825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343A-9CB0-F2AD-EF62-5DEE3E97F956}"/>
              </a:ext>
            </a:extLst>
          </p:cNvPr>
          <p:cNvSpPr>
            <a:spLocks noGrp="1"/>
          </p:cNvSpPr>
          <p:nvPr>
            <p:ph type="title"/>
          </p:nvPr>
        </p:nvSpPr>
        <p:spPr>
          <a:xfrm>
            <a:off x="158496" y="280414"/>
            <a:ext cx="7918228" cy="737617"/>
          </a:xfrm>
        </p:spPr>
        <p:txBody>
          <a:bodyPr/>
          <a:lstStyle/>
          <a:p>
            <a:r>
              <a:rPr lang="en-US" dirty="0">
                <a:latin typeface="Times New Roman" panose="02020603050405020304" pitchFamily="18" charset="0"/>
                <a:cs typeface="Times New Roman" panose="02020603050405020304" pitchFamily="18" charset="0"/>
              </a:rPr>
              <a:t>Cluster Formation</a:t>
            </a:r>
          </a:p>
        </p:txBody>
      </p:sp>
      <p:sp>
        <p:nvSpPr>
          <p:cNvPr id="3" name="Content Placeholder 2">
            <a:extLst>
              <a:ext uri="{FF2B5EF4-FFF2-40B4-BE49-F238E27FC236}">
                <a16:creationId xmlns:a16="http://schemas.microsoft.com/office/drawing/2014/main" id="{1C6744DD-5BC8-42C8-4313-13CE95ED575B}"/>
              </a:ext>
            </a:extLst>
          </p:cNvPr>
          <p:cNvSpPr>
            <a:spLocks noGrp="1"/>
          </p:cNvSpPr>
          <p:nvPr>
            <p:ph idx="1"/>
          </p:nvPr>
        </p:nvSpPr>
        <p:spPr>
          <a:xfrm>
            <a:off x="158496" y="1194816"/>
            <a:ext cx="8631935" cy="5663183"/>
          </a:xfrm>
        </p:spPr>
        <p:txBody>
          <a:bodyPr>
            <a:noAutofit/>
          </a:bodyPr>
          <a:lstStyle/>
          <a:p>
            <a:pPr marL="0" indent="0">
              <a:buNone/>
            </a:pPr>
            <a:r>
              <a:rPr lang="en-CA" sz="1200" b="0" i="0" dirty="0">
                <a:solidFill>
                  <a:srgbClr val="ECECEC"/>
                </a:solidFill>
                <a:effectLst/>
                <a:latin typeface="Times New Roman" panose="02020603050405020304" pitchFamily="18" charset="0"/>
                <a:cs typeface="Times New Roman" panose="02020603050405020304" pitchFamily="18" charset="0"/>
              </a:rPr>
              <a:t>In the context of the car sales dataset with attributes such as gender, annual income, dealer name, company, model, engine, transmission, color, price, dealer region, and body style, the clusters generated by the K-means algorithm represent distinct groups of car sales based on similarities in these attributes.</a:t>
            </a:r>
          </a:p>
          <a:p>
            <a:pPr algn="l">
              <a:buFont typeface="+mj-lt"/>
              <a:buAutoNum type="arabicPeriod"/>
            </a:pPr>
            <a:r>
              <a:rPr lang="en-CA" sz="1200" b="1" i="0" dirty="0">
                <a:solidFill>
                  <a:srgbClr val="ECECEC"/>
                </a:solidFill>
                <a:effectLst/>
                <a:latin typeface="Times New Roman" panose="02020603050405020304" pitchFamily="18" charset="0"/>
                <a:cs typeface="Times New Roman" panose="02020603050405020304" pitchFamily="18" charset="0"/>
              </a:rPr>
              <a:t>Cluster 0 - Premium Segment Buyers:</a:t>
            </a:r>
            <a:endParaRPr lang="en-CA" sz="1200" b="0" i="0" dirty="0">
              <a:solidFill>
                <a:srgbClr val="ECECEC"/>
              </a:solidFill>
              <a:effectLs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CA" b="0" i="0" dirty="0">
                <a:solidFill>
                  <a:srgbClr val="ECECEC"/>
                </a:solidFill>
                <a:effectLst/>
                <a:latin typeface="Times New Roman" panose="02020603050405020304" pitchFamily="18" charset="0"/>
                <a:cs typeface="Times New Roman" panose="02020603050405020304" pitchFamily="18" charset="0"/>
              </a:rPr>
              <a:t>This cluster likely includes customers with higher annual incomes purchasing luxury or premium cars.</a:t>
            </a:r>
          </a:p>
          <a:p>
            <a:pPr marL="742950" lvl="1" indent="-285750" algn="l">
              <a:buFont typeface="+mj-lt"/>
              <a:buAutoNum type="arabicPeriod"/>
            </a:pPr>
            <a:r>
              <a:rPr lang="en-CA" b="0" i="0" dirty="0">
                <a:solidFill>
                  <a:srgbClr val="ECECEC"/>
                </a:solidFill>
                <a:effectLst/>
                <a:latin typeface="Times New Roman" panose="02020603050405020304" pitchFamily="18" charset="0"/>
                <a:cs typeface="Times New Roman" panose="02020603050405020304" pitchFamily="18" charset="0"/>
              </a:rPr>
              <a:t>Characteristics may include high-priced cars from prestigious companies, possibly with specific color preferences and advanced engine features.</a:t>
            </a:r>
          </a:p>
          <a:p>
            <a:pPr marL="742950" lvl="1" indent="-285750" algn="l">
              <a:buFont typeface="+mj-lt"/>
              <a:buAutoNum type="arabicPeriod"/>
            </a:pPr>
            <a:r>
              <a:rPr lang="en-CA" b="0" i="0" dirty="0">
                <a:solidFill>
                  <a:srgbClr val="ECECEC"/>
                </a:solidFill>
                <a:effectLst/>
                <a:latin typeface="Times New Roman" panose="02020603050405020304" pitchFamily="18" charset="0"/>
                <a:cs typeface="Times New Roman" panose="02020603050405020304" pitchFamily="18" charset="0"/>
              </a:rPr>
              <a:t>Dealerships associated with this cluster may be located in affluent regions or cater to a more upscale clientele.</a:t>
            </a:r>
          </a:p>
          <a:p>
            <a:pPr algn="l">
              <a:buFont typeface="+mj-lt"/>
              <a:buAutoNum type="arabicPeriod"/>
            </a:pPr>
            <a:r>
              <a:rPr lang="en-CA" sz="1200" b="1" i="0" dirty="0">
                <a:solidFill>
                  <a:srgbClr val="ECECEC"/>
                </a:solidFill>
                <a:effectLst/>
                <a:latin typeface="Times New Roman" panose="02020603050405020304" pitchFamily="18" charset="0"/>
                <a:cs typeface="Times New Roman" panose="02020603050405020304" pitchFamily="18" charset="0"/>
              </a:rPr>
              <a:t>Cluster 1 - Economy Segment Buyers:</a:t>
            </a:r>
            <a:endParaRPr lang="en-CA" sz="1200" b="0" i="0" dirty="0">
              <a:solidFill>
                <a:srgbClr val="ECECEC"/>
              </a:solidFill>
              <a:effectLs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CA" b="0" i="0" dirty="0">
                <a:solidFill>
                  <a:srgbClr val="ECECEC"/>
                </a:solidFill>
                <a:effectLst/>
                <a:latin typeface="Times New Roman" panose="02020603050405020304" pitchFamily="18" charset="0"/>
                <a:cs typeface="Times New Roman" panose="02020603050405020304" pitchFamily="18" charset="0"/>
              </a:rPr>
              <a:t>Customers in this cluster may have moderate to lower annual incomes and are inclined towards more budget-friendly car options.</a:t>
            </a:r>
          </a:p>
          <a:p>
            <a:pPr marL="742950" lvl="1" indent="-285750" algn="l">
              <a:buFont typeface="+mj-lt"/>
              <a:buAutoNum type="arabicPeriod"/>
            </a:pPr>
            <a:r>
              <a:rPr lang="en-CA" b="0" i="0" dirty="0">
                <a:solidFill>
                  <a:srgbClr val="ECECEC"/>
                </a:solidFill>
                <a:effectLst/>
                <a:latin typeface="Times New Roman" panose="02020603050405020304" pitchFamily="18" charset="0"/>
                <a:cs typeface="Times New Roman" panose="02020603050405020304" pitchFamily="18" charset="0"/>
              </a:rPr>
              <a:t>Cars in this cluster may belong to popular companies offering economical models with standard features.</a:t>
            </a:r>
          </a:p>
          <a:p>
            <a:pPr marL="742950" lvl="1" indent="-285750" algn="l">
              <a:buFont typeface="+mj-lt"/>
              <a:buAutoNum type="arabicPeriod"/>
            </a:pPr>
            <a:r>
              <a:rPr lang="en-CA" b="0" i="0" dirty="0">
                <a:solidFill>
                  <a:srgbClr val="ECECEC"/>
                </a:solidFill>
                <a:effectLst/>
                <a:latin typeface="Times New Roman" panose="02020603050405020304" pitchFamily="18" charset="0"/>
                <a:cs typeface="Times New Roman" panose="02020603050405020304" pitchFamily="18" charset="0"/>
              </a:rPr>
              <a:t>Dealerships associated with this cluster may serve diverse regions, including both urban and suburban areas.</a:t>
            </a:r>
          </a:p>
          <a:p>
            <a:pPr algn="l">
              <a:buFont typeface="+mj-lt"/>
              <a:buAutoNum type="arabicPeriod"/>
            </a:pPr>
            <a:r>
              <a:rPr lang="en-CA" sz="1200" b="1" i="0" dirty="0">
                <a:solidFill>
                  <a:srgbClr val="ECECEC"/>
                </a:solidFill>
                <a:effectLst/>
                <a:latin typeface="Times New Roman" panose="02020603050405020304" pitchFamily="18" charset="0"/>
                <a:cs typeface="Times New Roman" panose="02020603050405020304" pitchFamily="18" charset="0"/>
              </a:rPr>
              <a:t>Cluster 3 - Performance Segment Buyers:</a:t>
            </a:r>
            <a:endParaRPr lang="en-CA" sz="1200" b="0" i="0" dirty="0">
              <a:solidFill>
                <a:srgbClr val="ECECEC"/>
              </a:solidFill>
              <a:effectLst/>
              <a:latin typeface="Times New Roman" panose="02020603050405020304" pitchFamily="18" charset="0"/>
              <a:cs typeface="Times New Roman" panose="02020603050405020304" pitchFamily="18" charset="0"/>
            </a:endParaRPr>
          </a:p>
          <a:p>
            <a:pPr marL="742950" lvl="1" indent="-285750" algn="l">
              <a:buFont typeface="+mj-lt"/>
              <a:buAutoNum type="arabicPeriod"/>
            </a:pPr>
            <a:r>
              <a:rPr lang="en-CA" b="0" i="0" dirty="0">
                <a:solidFill>
                  <a:srgbClr val="ECECEC"/>
                </a:solidFill>
                <a:effectLst/>
                <a:latin typeface="Times New Roman" panose="02020603050405020304" pitchFamily="18" charset="0"/>
                <a:cs typeface="Times New Roman" panose="02020603050405020304" pitchFamily="18" charset="0"/>
              </a:rPr>
              <a:t>This cluster could represent customers interested in high-performance vehicles, regardless of price.</a:t>
            </a:r>
          </a:p>
          <a:p>
            <a:pPr marL="742950" lvl="1" indent="-285750" algn="l">
              <a:buFont typeface="+mj-lt"/>
              <a:buAutoNum type="arabicPeriod"/>
            </a:pPr>
            <a:r>
              <a:rPr lang="en-CA" b="0" i="0" dirty="0">
                <a:solidFill>
                  <a:srgbClr val="ECECEC"/>
                </a:solidFill>
                <a:effectLst/>
                <a:latin typeface="Times New Roman" panose="02020603050405020304" pitchFamily="18" charset="0"/>
                <a:cs typeface="Times New Roman" panose="02020603050405020304" pitchFamily="18" charset="0"/>
              </a:rPr>
              <a:t>Characteristics may include sports cars or vehicles with powerful engines and unique transmission types.</a:t>
            </a:r>
          </a:p>
          <a:p>
            <a:pPr marL="742950" lvl="1" indent="-285750" algn="l">
              <a:buFont typeface="+mj-lt"/>
              <a:buAutoNum type="arabicPeriod"/>
            </a:pPr>
            <a:r>
              <a:rPr lang="en-CA" b="0" i="0" dirty="0">
                <a:solidFill>
                  <a:srgbClr val="ECECEC"/>
                </a:solidFill>
                <a:effectLst/>
                <a:latin typeface="Times New Roman" panose="02020603050405020304" pitchFamily="18" charset="0"/>
                <a:cs typeface="Times New Roman" panose="02020603050405020304" pitchFamily="18" charset="0"/>
              </a:rPr>
              <a:t>Dealerships in this cluster might focus on specific regions known for enthusiasts or have a niche market for performance cars.</a:t>
            </a:r>
          </a:p>
          <a:p>
            <a:endParaRPr lang="en-CA" sz="1200" dirty="0">
              <a:solidFill>
                <a:srgbClr val="ECECEC"/>
              </a:solidFill>
              <a:latin typeface="Times New Roman" panose="02020603050405020304" pitchFamily="18" charset="0"/>
              <a:cs typeface="Times New Roman" panose="02020603050405020304" pitchFamily="18" charset="0"/>
            </a:endParaRPr>
          </a:p>
          <a:p>
            <a:endParaRPr 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2841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21106B59-80B8-CEED-0BCA-BC3F80A85FEA}"/>
              </a:ext>
              <a:ext uri="{C183D7F6-B498-43B3-948B-1728B52AA6E4}">
                <adec:decorative xmlns:adec="http://schemas.microsoft.com/office/drawing/2017/decorative" val="1"/>
              </a:ext>
            </a:extLst>
          </p:cNvPr>
          <p:cNvGrpSpPr/>
          <p:nvPr/>
        </p:nvGrpSpPr>
        <p:grpSpPr>
          <a:xfrm>
            <a:off x="4803321" y="682622"/>
            <a:ext cx="734257" cy="760506"/>
            <a:chOff x="5243759" y="1363788"/>
            <a:chExt cx="734257" cy="760506"/>
          </a:xfrm>
        </p:grpSpPr>
        <p:sp>
          <p:nvSpPr>
            <p:cNvPr id="6" name="Freeform 5">
              <a:extLst>
                <a:ext uri="{FF2B5EF4-FFF2-40B4-BE49-F238E27FC236}">
                  <a16:creationId xmlns:a16="http://schemas.microsoft.com/office/drawing/2014/main" id="{73C2F317-81E4-3678-2FF2-495B3A95470A}"/>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7" name="Freeform 6">
              <a:extLst>
                <a:ext uri="{FF2B5EF4-FFF2-40B4-BE49-F238E27FC236}">
                  <a16:creationId xmlns:a16="http://schemas.microsoft.com/office/drawing/2014/main" id="{A7C6D33A-37B7-D2C4-2C1C-6D5253D0D480}"/>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8" name="Freeform 8">
              <a:extLst>
                <a:ext uri="{FF2B5EF4-FFF2-40B4-BE49-F238E27FC236}">
                  <a16:creationId xmlns:a16="http://schemas.microsoft.com/office/drawing/2014/main" id="{18145A95-72C3-9BFC-32D2-908F235E389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596634" y="320112"/>
            <a:ext cx="4899628" cy="1165745"/>
          </a:xfrm>
          <a:noFill/>
        </p:spPr>
        <p:txBody>
          <a:bodyPr anchor="b"/>
          <a:lstStyle/>
          <a:p>
            <a:pPr algn="l"/>
            <a:r>
              <a:rPr lang="en-US" dirty="0">
                <a:latin typeface="Times New Roman" panose="02020603050405020304" pitchFamily="18" charset="0"/>
                <a:cs typeface="Times New Roman" panose="02020603050405020304" pitchFamily="18" charset="0"/>
              </a:rPr>
              <a:t>Power BI Visualizations</a:t>
            </a:r>
            <a:endParaRPr lang="en-US" dirty="0"/>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583162" y="1638634"/>
            <a:ext cx="4917440" cy="4630719"/>
          </a:xfrm>
          <a:noFill/>
        </p:spPr>
        <p:txBody>
          <a:bodyPr vert="horz" lIns="91440" tIns="45720" rIns="91440" bIns="45720" rtlCol="0" anchor="t">
            <a:normAutofit fontScale="77500" lnSpcReduction="20000"/>
          </a:bodyPr>
          <a:lstStyle/>
          <a:p>
            <a:pPr algn="l"/>
            <a:r>
              <a:rPr lang="en-CA" b="1" i="0" dirty="0">
                <a:solidFill>
                  <a:srgbClr val="ECECEC"/>
                </a:solidFill>
                <a:effectLst/>
                <a:latin typeface="Söhne"/>
              </a:rPr>
              <a:t>Dataset Import:</a:t>
            </a:r>
            <a:r>
              <a:rPr lang="en-CA" b="0" i="0" dirty="0">
                <a:solidFill>
                  <a:srgbClr val="ECECEC"/>
                </a:solidFill>
                <a:effectLst/>
                <a:latin typeface="Söhne"/>
              </a:rPr>
              <a:t> The car sales dataset was imported into Power BI using the data import functionality. This process involves connecting Power BI to the dataset file, selecting the appropriate data source, and importing the dataset into Power BI's data model.</a:t>
            </a:r>
          </a:p>
          <a:p>
            <a:pPr algn="l"/>
            <a:r>
              <a:rPr lang="en-CA" b="1" i="0" dirty="0">
                <a:solidFill>
                  <a:srgbClr val="ECECEC"/>
                </a:solidFill>
                <a:effectLst/>
                <a:latin typeface="Söhne"/>
              </a:rPr>
              <a:t>Preprocessing:</a:t>
            </a:r>
            <a:r>
              <a:rPr lang="en-CA" b="0" i="0" dirty="0">
                <a:solidFill>
                  <a:srgbClr val="ECECEC"/>
                </a:solidFill>
                <a:effectLst/>
                <a:latin typeface="Söhne"/>
              </a:rPr>
              <a:t> Additional preprocessing steps were performed within Power BI using Power Query. These steps may include cleaning data, handling missing values, transforming data types, and filtering out irrelevant or redundant columns. Power Query provides a user-friendly interface for data preparation tasks, ensuring that the dataset is optimized for visualization and analysis.</a:t>
            </a:r>
          </a:p>
          <a:p>
            <a:pPr algn="l"/>
            <a:r>
              <a:rPr lang="en-CA" b="1" i="0" dirty="0">
                <a:solidFill>
                  <a:srgbClr val="ECECEC"/>
                </a:solidFill>
                <a:effectLst/>
                <a:latin typeface="Söhne"/>
              </a:rPr>
              <a:t>DAX Queries:</a:t>
            </a:r>
            <a:r>
              <a:rPr lang="en-CA" b="0" i="0" dirty="0">
                <a:solidFill>
                  <a:srgbClr val="ECECEC"/>
                </a:solidFill>
                <a:effectLst/>
                <a:latin typeface="Söhne"/>
              </a:rPr>
              <a:t> DAX (Data Analysis Expressions) queries were utilized for data manipulation and calculation within Power BI. DAX functions enable users to create calculated columns, measures, and tables based on the dataset's attributes. These queries can perform complex calculations, aggregations, and comparisons, enhancing the analytical capabilities of the Power BI dashboard.</a:t>
            </a:r>
          </a:p>
        </p:txBody>
      </p:sp>
      <p:pic>
        <p:nvPicPr>
          <p:cNvPr id="20" name="Picture Placeholder 19" descr="A close-up of a graph">
            <a:extLst>
              <a:ext uri="{FF2B5EF4-FFF2-40B4-BE49-F238E27FC236}">
                <a16:creationId xmlns:a16="http://schemas.microsoft.com/office/drawing/2014/main" id="{A7019768-5E2A-F9D1-62D6-EC7C5F0BBEC9}"/>
              </a:ext>
            </a:extLst>
          </p:cNvPr>
          <p:cNvPicPr>
            <a:picLocks noGrp="1" noChangeAspect="1"/>
          </p:cNvPicPr>
          <p:nvPr>
            <p:ph type="pic" sz="quarter" idx="13"/>
          </p:nvPr>
        </p:nvPicPr>
        <p:blipFill>
          <a:blip r:embed="rId2" cstate="hqprint">
            <a:extLst>
              <a:ext uri="{28A0092B-C50C-407E-A947-70E740481C1C}">
                <a14:useLocalDpi xmlns:a14="http://schemas.microsoft.com/office/drawing/2010/main" val="0"/>
              </a:ext>
            </a:extLst>
          </a:blip>
          <a:srcRect l="9" r="9"/>
          <a:stretch/>
        </p:blipFill>
        <p:spPr/>
      </p:pic>
    </p:spTree>
    <p:extLst>
      <p:ext uri="{BB962C8B-B14F-4D97-AF65-F5344CB8AC3E}">
        <p14:creationId xmlns:p14="http://schemas.microsoft.com/office/powerpoint/2010/main" val="414523832"/>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F342EE1-43E5-4AFB-895D-B61B9656DC14}">
  <ds:schemaRefs>
    <ds:schemaRef ds:uri="http://schemas.microsoft.com/office/2006/documentManagement/types"/>
    <ds:schemaRef ds:uri="http://schemas.microsoft.com/sharepoint/v3"/>
    <ds:schemaRef ds:uri="http://purl.org/dc/dcmitype/"/>
    <ds:schemaRef ds:uri="http://purl.org/dc/elements/1.1/"/>
    <ds:schemaRef ds:uri="http://purl.org/dc/terms/"/>
    <ds:schemaRef ds:uri="http://schemas.microsoft.com/office/infopath/2007/PartnerControls"/>
    <ds:schemaRef ds:uri="http://schemas.microsoft.com/office/2006/metadata/properties"/>
    <ds:schemaRef ds:uri="http://www.w3.org/XML/1998/namespace"/>
    <ds:schemaRef ds:uri="http://schemas.openxmlformats.org/package/2006/metadata/core-properties"/>
    <ds:schemaRef ds:uri="230e9df3-be65-4c73-a93b-d1236ebd677e"/>
    <ds:schemaRef ds:uri="16c05727-aa75-4e4a-9b5f-8a80a1165891"/>
    <ds:schemaRef ds:uri="71af3243-3dd4-4a8d-8c0d-dd76da1f02a5"/>
  </ds:schemaRefs>
</ds:datastoreItem>
</file>

<file path=customXml/itemProps2.xml><?xml version="1.0" encoding="utf-8"?>
<ds:datastoreItem xmlns:ds="http://schemas.openxmlformats.org/officeDocument/2006/customXml" ds:itemID="{797783A8-901D-4F73-81D7-AA6841BEB3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F49CD38-5B57-4682-9FCE-B9174068D0AE}">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3DFloatVTI</Template>
  <TotalTime>97</TotalTime>
  <Words>1416</Words>
  <Application>Microsoft Macintosh PowerPoint</Application>
  <PresentationFormat>Widescreen</PresentationFormat>
  <Paragraphs>88</Paragraphs>
  <Slides>20</Slides>
  <Notes>15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Gill Sans MT</vt:lpstr>
      <vt:lpstr>Söhne</vt:lpstr>
      <vt:lpstr>Times New Roman</vt:lpstr>
      <vt:lpstr>Walbaum Display</vt:lpstr>
      <vt:lpstr>3DFloatVTI</vt:lpstr>
      <vt:lpstr>     Data Mining &amp; Business Intelligence Car Sales Analysis       </vt:lpstr>
      <vt:lpstr>Agenda</vt:lpstr>
      <vt:lpstr>Problem Statements</vt:lpstr>
      <vt:lpstr>Dataset And Algorithm</vt:lpstr>
      <vt:lpstr>Mining Algorithm Implementation</vt:lpstr>
      <vt:lpstr>Mining Algorithm Implementation</vt:lpstr>
      <vt:lpstr>Mining Algorithm Implementation</vt:lpstr>
      <vt:lpstr>Cluster Formation</vt:lpstr>
      <vt:lpstr>Power BI Visualizations</vt:lpstr>
      <vt:lpstr>Power BI Visualizations</vt:lpstr>
      <vt:lpstr>Result Interpretation</vt:lpstr>
      <vt:lpstr>Result Interpretation</vt:lpstr>
      <vt:lpstr>Result Interpretation</vt:lpstr>
      <vt:lpstr>Result Interpretation</vt:lpstr>
      <vt:lpstr>Result Interpretation</vt:lpstr>
      <vt:lpstr>Result Interpretation</vt:lpstr>
      <vt:lpstr>Result Interpretation</vt:lpstr>
      <vt:lpstr>Result Interpretation</vt:lpstr>
      <vt:lpstr>Dashboard Recording</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dc:creator/>
  <cp:lastModifiedBy>MihirKumar Dilipbhai Patel</cp:lastModifiedBy>
  <cp:revision>65</cp:revision>
  <dcterms:created xsi:type="dcterms:W3CDTF">2024-04-12T16:47:34Z</dcterms:created>
  <dcterms:modified xsi:type="dcterms:W3CDTF">2024-04-26T19:50:03Z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

<file path=docProps/thumbnail.jpeg>
</file>